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0" r:id="rId5"/>
    <p:sldId id="274" r:id="rId6"/>
    <p:sldId id="276" r:id="rId7"/>
    <p:sldId id="278" r:id="rId8"/>
    <p:sldId id="275" r:id="rId9"/>
    <p:sldId id="277" r:id="rId10"/>
    <p:sldId id="280" r:id="rId11"/>
    <p:sldId id="261" r:id="rId12"/>
    <p:sldId id="279" r:id="rId13"/>
    <p:sldId id="262" r:id="rId14"/>
    <p:sldId id="263" r:id="rId15"/>
    <p:sldId id="264" r:id="rId16"/>
    <p:sldId id="281" r:id="rId17"/>
    <p:sldId id="282" r:id="rId18"/>
    <p:sldId id="265" r:id="rId19"/>
    <p:sldId id="283" r:id="rId20"/>
    <p:sldId id="259" r:id="rId21"/>
    <p:sldId id="266" r:id="rId22"/>
    <p:sldId id="267" r:id="rId23"/>
    <p:sldId id="268" r:id="rId24"/>
    <p:sldId id="269" r:id="rId25"/>
    <p:sldId id="270"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ming\Desktop\New%20Microsoft%20Excel%20Worksheet%20(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Precision -- Recall Graph</a:t>
            </a:r>
            <a:endParaRPr lang="en-SG"/>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Sheet1!$C$2:$C$8</c:f>
              <c:numCache>
                <c:formatCode>0.000</c:formatCode>
                <c:ptCount val="7"/>
                <c:pt idx="0">
                  <c:v>0.79710144927500004</c:v>
                </c:pt>
                <c:pt idx="1">
                  <c:v>0.76972624798699996</c:v>
                </c:pt>
                <c:pt idx="2">
                  <c:v>0.73429951690799999</c:v>
                </c:pt>
                <c:pt idx="3">
                  <c:v>0.68276972624800003</c:v>
                </c:pt>
                <c:pt idx="4">
                  <c:v>0.616747181965</c:v>
                </c:pt>
                <c:pt idx="5">
                  <c:v>0.41867954911400002</c:v>
                </c:pt>
                <c:pt idx="6">
                  <c:v>0.16425120772900001</c:v>
                </c:pt>
              </c:numCache>
            </c:numRef>
          </c:xVal>
          <c:yVal>
            <c:numRef>
              <c:f>Sheet1!$D$2:$D$8</c:f>
              <c:numCache>
                <c:formatCode>0.000</c:formatCode>
                <c:ptCount val="7"/>
                <c:pt idx="0">
                  <c:v>8.1558005041799993E-3</c:v>
                </c:pt>
                <c:pt idx="1">
                  <c:v>0.18848580441599999</c:v>
                </c:pt>
                <c:pt idx="2">
                  <c:v>0.34809160305300002</c:v>
                </c:pt>
                <c:pt idx="3">
                  <c:v>0.45058448459099998</c:v>
                </c:pt>
                <c:pt idx="4">
                  <c:v>0.53047091412699998</c:v>
                </c:pt>
                <c:pt idx="5">
                  <c:v>0.62650602409599998</c:v>
                </c:pt>
                <c:pt idx="6">
                  <c:v>0.77862595419799996</c:v>
                </c:pt>
              </c:numCache>
            </c:numRef>
          </c:yVal>
          <c:smooth val="1"/>
          <c:extLst>
            <c:ext xmlns:c16="http://schemas.microsoft.com/office/drawing/2014/chart" uri="{C3380CC4-5D6E-409C-BE32-E72D297353CC}">
              <c16:uniqueId val="{00000000-AC44-4C44-9DD2-0483F2846C27}"/>
            </c:ext>
          </c:extLst>
        </c:ser>
        <c:dLbls>
          <c:showLegendKey val="0"/>
          <c:showVal val="0"/>
          <c:showCatName val="0"/>
          <c:showSerName val="0"/>
          <c:showPercent val="0"/>
          <c:showBubbleSize val="0"/>
        </c:dLbls>
        <c:axId val="556783416"/>
        <c:axId val="558734632"/>
      </c:scatterChart>
      <c:valAx>
        <c:axId val="556783416"/>
        <c:scaling>
          <c:orientation val="minMax"/>
        </c:scaling>
        <c:delete val="0"/>
        <c:axPos val="b"/>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34632"/>
        <c:crosses val="autoZero"/>
        <c:crossBetween val="midCat"/>
      </c:valAx>
      <c:valAx>
        <c:axId val="55873463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6783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3B9399-8AD3-4B75-A26D-4D6C945F8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F7B8A803-51DD-4C67-9B22-3BDD19D9A6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791DE-E21E-4285-880E-04C498CEB0C9}" type="datetimeFigureOut">
              <a:rPr lang="en-SG" smtClean="0"/>
              <a:t>21/3/2018</a:t>
            </a:fld>
            <a:endParaRPr lang="en-SG"/>
          </a:p>
        </p:txBody>
      </p:sp>
      <p:sp>
        <p:nvSpPr>
          <p:cNvPr id="4" name="Slide Image Placeholder 3">
            <a:extLst>
              <a:ext uri="{FF2B5EF4-FFF2-40B4-BE49-F238E27FC236}">
                <a16:creationId xmlns:a16="http://schemas.microsoft.com/office/drawing/2014/main" id="{AA1535F0-E893-491E-AEA1-DEFBDCEFD70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a:extLst>
              <a:ext uri="{FF2B5EF4-FFF2-40B4-BE49-F238E27FC236}">
                <a16:creationId xmlns:a16="http://schemas.microsoft.com/office/drawing/2014/main" id="{B46E7937-3C55-43DC-BE07-FB410817024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a:extLst>
              <a:ext uri="{FF2B5EF4-FFF2-40B4-BE49-F238E27FC236}">
                <a16:creationId xmlns:a16="http://schemas.microsoft.com/office/drawing/2014/main" id="{C4BC7E8A-FA20-4C20-B6CA-309D16B014B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a:extLst>
              <a:ext uri="{FF2B5EF4-FFF2-40B4-BE49-F238E27FC236}">
                <a16:creationId xmlns:a16="http://schemas.microsoft.com/office/drawing/2014/main" id="{A50C0863-A75E-4EEF-9DDC-AC1BEB457BF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896B-05F5-4CF3-812F-EE43037C8F48}" type="slidenum">
              <a:rPr lang="en-SG" smtClean="0"/>
              <a:t>‹#›</a:t>
            </a:fld>
            <a:endParaRPr lang="en-S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DD0A2A94-7C0E-4FAC-A5FD-015E776B6ADB}" type="slidenum">
              <a:rPr lang="en-SG" smtClean="0"/>
              <a:t>8</a:t>
            </a:fld>
            <a:endParaRPr lang="en-SG"/>
          </a:p>
        </p:txBody>
      </p:sp>
    </p:spTree>
    <p:extLst>
      <p:ext uri="{BB962C8B-B14F-4D97-AF65-F5344CB8AC3E}">
        <p14:creationId xmlns:p14="http://schemas.microsoft.com/office/powerpoint/2010/main" val="272972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DBEE-9413-4A92-B613-0B50DA4A01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D4DBE29-414B-4DE9-BC5E-292228B0B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DE018BF-0EA9-4453-A0B8-BE9B65CE560F}"/>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4E55F95E-7B55-4F8D-AD05-CCBFC07E259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7D20C87-1E20-4DE7-8CB5-6450282EAE5E}"/>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23101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E63B-86E4-46BF-9B86-88D4446DD94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50DF400-13EE-4E18-B72F-7F4BD5A278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0FF939F-80FF-436B-BC4B-163DA7E0D06F}"/>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F9491492-5135-48B6-941A-D2F7B96DD7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6834836-C7A6-4CC4-B4A2-F3AAC97A4EFF}"/>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2018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C15C1-D079-473B-9280-1393BFD300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4CC0B57-F09B-4595-98DF-3CB3B6F957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23E7107-2D63-4CC9-8B2F-4B8B7EF89112}"/>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0FD52D68-539B-4231-ABF0-C8C7A768D9D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52320C-CCCF-4557-8F8B-831F5C60689E}"/>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330950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C0A3-016E-4DBD-8720-82B4F25EA42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F30B3CF-8CF5-4576-8B4C-D9724845B0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9A40B87-BCCC-44D4-A6AD-EDF552CF7B81}"/>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DACEE1CA-B9B1-4AA2-ADBA-F18A6DD9C9A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9D9F198-7701-483A-BCE8-2993301E0FC7}"/>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161868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F526-4301-40E0-81A4-2DA8CB22D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46374A9-A497-41D9-8683-E21B40C674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C67AF4-4ED0-4B36-B113-AE11F11443A6}"/>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28B45E92-F047-4B44-874E-BA666A9C491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96C7777-4FC7-427E-A085-F9045C5A9CD7}"/>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110087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BBEF-E5AB-48F9-832D-392A1E1CF6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2EDBDEB-3206-45DC-8C92-FFB0B4D1C0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4FFF001-80E0-4C21-B9BF-6221F4429C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BDF485E-59AB-48E0-8C7C-466234CE9132}"/>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6" name="Footer Placeholder 5">
            <a:extLst>
              <a:ext uri="{FF2B5EF4-FFF2-40B4-BE49-F238E27FC236}">
                <a16:creationId xmlns:a16="http://schemas.microsoft.com/office/drawing/2014/main" id="{B114B8C5-A465-44A5-B709-A35A18F0551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13DFBF6-E5C5-4F25-B423-A72D291BBE93}"/>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282691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53FB-AC82-4165-AC71-B885BD69685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B20D704-A777-4926-997B-6AB4FB22C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E789FD-EE9B-49A7-85DD-F7F3B43CC5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E50D5BA-23F9-40F7-8ABB-582E93A78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A2A6F6-407A-4E98-A0C9-ED140701D7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A7E2188-03F4-4AE3-B052-BC72A30F8D9A}"/>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8" name="Footer Placeholder 7">
            <a:extLst>
              <a:ext uri="{FF2B5EF4-FFF2-40B4-BE49-F238E27FC236}">
                <a16:creationId xmlns:a16="http://schemas.microsoft.com/office/drawing/2014/main" id="{CD5622FF-D77A-434E-8B25-749EC6553A1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FCF00C6-3B58-40CF-BB50-6F1F3B75AAD6}"/>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17143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6936-56E6-4C9E-BC4B-C393F4D55F3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9F07BF0-AD12-4578-8363-458E1CC9C2DB}"/>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4" name="Footer Placeholder 3">
            <a:extLst>
              <a:ext uri="{FF2B5EF4-FFF2-40B4-BE49-F238E27FC236}">
                <a16:creationId xmlns:a16="http://schemas.microsoft.com/office/drawing/2014/main" id="{4A9A9DC5-79D4-4381-81FF-660114E511F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C0C2110-70AD-4A70-A2DE-AF5D514558E1}"/>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875505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B58837-A22A-446A-866F-D8B86BD24F04}"/>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3" name="Footer Placeholder 2">
            <a:extLst>
              <a:ext uri="{FF2B5EF4-FFF2-40B4-BE49-F238E27FC236}">
                <a16:creationId xmlns:a16="http://schemas.microsoft.com/office/drawing/2014/main" id="{89B97C87-567F-43FE-87A1-FF1C47E6FD2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00342DB-46AB-4AD0-A294-A7ABE4129D90}"/>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2996889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3A8A-F94A-4498-9A26-336237770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D12B0D8-3069-4585-A171-C19D7B7CC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F07F174-0517-4A5C-9437-EEEE976AB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3B411B-1173-41E6-A550-A00EBE9A93F0}"/>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6" name="Footer Placeholder 5">
            <a:extLst>
              <a:ext uri="{FF2B5EF4-FFF2-40B4-BE49-F238E27FC236}">
                <a16:creationId xmlns:a16="http://schemas.microsoft.com/office/drawing/2014/main" id="{FBC4F77F-182C-4D66-ADA2-A1307032083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A014CAF-1246-4C2A-9F19-EDE80B457C8F}"/>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71549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ACF8-6FF6-404F-B470-0BE6E6F28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1D872D1-102F-4171-B6E7-12697401B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C4DC45F-2EEC-4455-81D4-2E2A937E6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6975DD-E298-4AEB-89C6-C0BCFE6E8153}"/>
              </a:ext>
            </a:extLst>
          </p:cNvPr>
          <p:cNvSpPr>
            <a:spLocks noGrp="1"/>
          </p:cNvSpPr>
          <p:nvPr>
            <p:ph type="dt" sz="half" idx="10"/>
          </p:nvPr>
        </p:nvSpPr>
        <p:spPr/>
        <p:txBody>
          <a:bodyPr/>
          <a:lstStyle/>
          <a:p>
            <a:fld id="{FD3A2EAB-AE37-4C13-99A3-5207211C066F}" type="datetimeFigureOut">
              <a:rPr lang="en-SG" smtClean="0"/>
              <a:t>21/3/2018</a:t>
            </a:fld>
            <a:endParaRPr lang="en-SG"/>
          </a:p>
        </p:txBody>
      </p:sp>
      <p:sp>
        <p:nvSpPr>
          <p:cNvPr id="6" name="Footer Placeholder 5">
            <a:extLst>
              <a:ext uri="{FF2B5EF4-FFF2-40B4-BE49-F238E27FC236}">
                <a16:creationId xmlns:a16="http://schemas.microsoft.com/office/drawing/2014/main" id="{2BF14B1E-7FDC-4035-A3FF-9416D35F5DC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A0FDAA8-9091-4F29-B3CB-CE739385595B}"/>
              </a:ext>
            </a:extLst>
          </p:cNvPr>
          <p:cNvSpPr>
            <a:spLocks noGrp="1"/>
          </p:cNvSpPr>
          <p:nvPr>
            <p:ph type="sldNum" sz="quarter" idx="12"/>
          </p:nvPr>
        </p:nvSpPr>
        <p:spPr/>
        <p:txBody>
          <a:bodyPr/>
          <a:lstStyle/>
          <a:p>
            <a:fld id="{331EB233-DF4C-45D4-BCE7-594A03F112C1}" type="slidenum">
              <a:rPr lang="en-SG" smtClean="0"/>
              <a:t>‹#›</a:t>
            </a:fld>
            <a:endParaRPr lang="en-SG"/>
          </a:p>
        </p:txBody>
      </p:sp>
    </p:spTree>
    <p:extLst>
      <p:ext uri="{BB962C8B-B14F-4D97-AF65-F5344CB8AC3E}">
        <p14:creationId xmlns:p14="http://schemas.microsoft.com/office/powerpoint/2010/main" val="104728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6432-25D3-4A29-97B0-2A260FF80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5274C16-7421-494F-A0B7-D243C9E90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00FC8C8-3360-4DA2-ADDE-E3EB136AE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A2EAB-AE37-4C13-99A3-5207211C066F}" type="datetimeFigureOut">
              <a:rPr lang="en-SG" smtClean="0"/>
              <a:t>21/3/2018</a:t>
            </a:fld>
            <a:endParaRPr lang="en-SG"/>
          </a:p>
        </p:txBody>
      </p:sp>
      <p:sp>
        <p:nvSpPr>
          <p:cNvPr id="5" name="Footer Placeholder 4">
            <a:extLst>
              <a:ext uri="{FF2B5EF4-FFF2-40B4-BE49-F238E27FC236}">
                <a16:creationId xmlns:a16="http://schemas.microsoft.com/office/drawing/2014/main" id="{CCFC8BBD-612B-41B2-9E0E-E92B4CE39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F701E6E4-ADA6-4157-A283-3A2C418DE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EB233-DF4C-45D4-BCE7-594A03F112C1}" type="slidenum">
              <a:rPr lang="en-SG" smtClean="0"/>
              <a:t>‹#›</a:t>
            </a:fld>
            <a:endParaRPr lang="en-SG"/>
          </a:p>
        </p:txBody>
      </p:sp>
    </p:spTree>
    <p:extLst>
      <p:ext uri="{BB962C8B-B14F-4D97-AF65-F5344CB8AC3E}">
        <p14:creationId xmlns:p14="http://schemas.microsoft.com/office/powerpoint/2010/main" val="2149622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reen Shot 2017-05-03 at 5.32.24 PM.png">
            <a:extLst>
              <a:ext uri="{FF2B5EF4-FFF2-40B4-BE49-F238E27FC236}">
                <a16:creationId xmlns:a16="http://schemas.microsoft.com/office/drawing/2014/main" id="{7BD87B14-1428-4D9E-A491-3F461926925E}"/>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25743"/>
          <a:stretch/>
        </p:blipFill>
        <p:spPr bwMode="auto">
          <a:xfrm>
            <a:off x="20" y="1"/>
            <a:ext cx="12191980" cy="68579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1D919-BD6A-463E-A074-1E2CC094ADEC}"/>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Fashion Detection</a:t>
            </a:r>
            <a:endParaRPr lang="en-SG" dirty="0">
              <a:solidFill>
                <a:srgbClr val="FFFFFF"/>
              </a:solidFill>
            </a:endParaRPr>
          </a:p>
        </p:txBody>
      </p:sp>
      <p:sp>
        <p:nvSpPr>
          <p:cNvPr id="3" name="Subtitle 2">
            <a:extLst>
              <a:ext uri="{FF2B5EF4-FFF2-40B4-BE49-F238E27FC236}">
                <a16:creationId xmlns:a16="http://schemas.microsoft.com/office/drawing/2014/main" id="{42E13CFD-A4DE-4499-BADC-68FC73158185}"/>
              </a:ext>
            </a:extLst>
          </p:cNvPr>
          <p:cNvSpPr>
            <a:spLocks noGrp="1"/>
          </p:cNvSpPr>
          <p:nvPr>
            <p:ph type="subTitle" idx="1"/>
          </p:nvPr>
        </p:nvSpPr>
        <p:spPr>
          <a:xfrm>
            <a:off x="1524000" y="4159404"/>
            <a:ext cx="9144000" cy="1098395"/>
          </a:xfrm>
        </p:spPr>
        <p:txBody>
          <a:bodyPr>
            <a:normAutofit/>
          </a:bodyPr>
          <a:lstStyle/>
          <a:p>
            <a:r>
              <a:rPr lang="en-US" altLang="zh-CN" dirty="0">
                <a:solidFill>
                  <a:srgbClr val="FFFFFF"/>
                </a:solidFill>
              </a:rPr>
              <a:t>Liu Ming</a:t>
            </a:r>
          </a:p>
          <a:p>
            <a:r>
              <a:rPr lang="en-US" dirty="0">
                <a:solidFill>
                  <a:srgbClr val="FFFFFF"/>
                </a:solidFill>
              </a:rPr>
              <a:t>ming987020311@gmail.com</a:t>
            </a:r>
            <a:endParaRPr lang="en-SG" dirty="0">
              <a:solidFill>
                <a:srgbClr val="FFFFFF"/>
              </a:solidFill>
            </a:endParaRPr>
          </a:p>
        </p:txBody>
      </p:sp>
    </p:spTree>
    <p:extLst>
      <p:ext uri="{BB962C8B-B14F-4D97-AF65-F5344CB8AC3E}">
        <p14:creationId xmlns:p14="http://schemas.microsoft.com/office/powerpoint/2010/main" val="3467132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p:txBody>
          <a:bodyPr/>
          <a:lstStyle/>
          <a:p>
            <a:r>
              <a:rPr lang="en-US" dirty="0"/>
              <a:t>Data Set – </a:t>
            </a:r>
            <a:r>
              <a:rPr lang="en-US" altLang="zh-CN" dirty="0"/>
              <a:t>Over ALL</a:t>
            </a:r>
            <a:endParaRPr lang="en-SG" dirty="0"/>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p:txBody>
          <a:bodyPr/>
          <a:lstStyle/>
          <a:p>
            <a:r>
              <a:rPr lang="en-US" altLang="zh-CN" dirty="0"/>
              <a:t>After doing all these cleaning and labeling, we have 8000 images in total.</a:t>
            </a:r>
          </a:p>
          <a:p>
            <a:pPr lvl="1"/>
            <a:r>
              <a:rPr lang="en-US" altLang="zh-CN" dirty="0"/>
              <a:t>6000 comes from Deep Fashion.</a:t>
            </a:r>
          </a:p>
          <a:p>
            <a:pPr lvl="1"/>
            <a:r>
              <a:rPr lang="en-US" altLang="zh-CN" dirty="0"/>
              <a:t>2000 comes from Color Fashion</a:t>
            </a:r>
            <a:endParaRPr lang="en-SG" altLang="zh-CN" dirty="0"/>
          </a:p>
          <a:p>
            <a:endParaRPr lang="en-US" altLang="zh-CN" dirty="0"/>
          </a:p>
          <a:p>
            <a:r>
              <a:rPr lang="en-US" altLang="zh-CN" dirty="0"/>
              <a:t>Randomly separate them into</a:t>
            </a:r>
          </a:p>
          <a:p>
            <a:pPr lvl="1"/>
            <a:r>
              <a:rPr lang="en-US" altLang="zh-CN" dirty="0"/>
              <a:t>Training data : about 6500 images</a:t>
            </a:r>
          </a:p>
          <a:p>
            <a:pPr lvl="1"/>
            <a:r>
              <a:rPr lang="en-US" altLang="zh-CN" dirty="0"/>
              <a:t>Validation data : about 1500 images</a:t>
            </a:r>
          </a:p>
        </p:txBody>
      </p:sp>
    </p:spTree>
    <p:extLst>
      <p:ext uri="{BB962C8B-B14F-4D97-AF65-F5344CB8AC3E}">
        <p14:creationId xmlns:p14="http://schemas.microsoft.com/office/powerpoint/2010/main" val="2359274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778A-309D-42CC-BCBA-8DA9A275A8D1}"/>
              </a:ext>
            </a:extLst>
          </p:cNvPr>
          <p:cNvSpPr>
            <a:spLocks noGrp="1"/>
          </p:cNvSpPr>
          <p:nvPr>
            <p:ph type="title"/>
          </p:nvPr>
        </p:nvSpPr>
        <p:spPr/>
        <p:txBody>
          <a:bodyPr/>
          <a:lstStyle/>
          <a:p>
            <a:r>
              <a:rPr lang="en-US" dirty="0"/>
              <a:t>Method – How to detect</a:t>
            </a:r>
            <a:endParaRPr lang="en-SG" dirty="0"/>
          </a:p>
        </p:txBody>
      </p:sp>
      <p:sp>
        <p:nvSpPr>
          <p:cNvPr id="3" name="Content Placeholder 2">
            <a:extLst>
              <a:ext uri="{FF2B5EF4-FFF2-40B4-BE49-F238E27FC236}">
                <a16:creationId xmlns:a16="http://schemas.microsoft.com/office/drawing/2014/main" id="{518ED805-6726-4F8B-98D9-57D749DEC474}"/>
              </a:ext>
            </a:extLst>
          </p:cNvPr>
          <p:cNvSpPr>
            <a:spLocks noGrp="1"/>
          </p:cNvSpPr>
          <p:nvPr>
            <p:ph idx="1"/>
          </p:nvPr>
        </p:nvSpPr>
        <p:spPr/>
        <p:txBody>
          <a:bodyPr/>
          <a:lstStyle/>
          <a:p>
            <a:r>
              <a:rPr lang="en-US" altLang="zh-CN" dirty="0"/>
              <a:t>supervised learning</a:t>
            </a:r>
          </a:p>
          <a:p>
            <a:pPr lvl="1"/>
            <a:r>
              <a:rPr lang="en-US" altLang="zh-CN" dirty="0"/>
              <a:t>Given X (images), Y (corresponding category and bounding box)</a:t>
            </a:r>
          </a:p>
          <a:p>
            <a:r>
              <a:rPr lang="en-US" dirty="0"/>
              <a:t>Sliding windows</a:t>
            </a:r>
          </a:p>
          <a:p>
            <a:r>
              <a:rPr lang="en-US" dirty="0"/>
              <a:t>YOLO</a:t>
            </a:r>
          </a:p>
          <a:p>
            <a:r>
              <a:rPr lang="en-US" dirty="0"/>
              <a:t>SSD</a:t>
            </a:r>
          </a:p>
          <a:p>
            <a:r>
              <a:rPr lang="en-US" dirty="0"/>
              <a:t>Faster RCNN</a:t>
            </a:r>
            <a:endParaRPr lang="en-SG" dirty="0"/>
          </a:p>
        </p:txBody>
      </p:sp>
    </p:spTree>
    <p:extLst>
      <p:ext uri="{BB962C8B-B14F-4D97-AF65-F5344CB8AC3E}">
        <p14:creationId xmlns:p14="http://schemas.microsoft.com/office/powerpoint/2010/main" val="543810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778A-309D-42CC-BCBA-8DA9A275A8D1}"/>
              </a:ext>
            </a:extLst>
          </p:cNvPr>
          <p:cNvSpPr>
            <a:spLocks noGrp="1"/>
          </p:cNvSpPr>
          <p:nvPr>
            <p:ph type="title"/>
          </p:nvPr>
        </p:nvSpPr>
        <p:spPr/>
        <p:txBody>
          <a:bodyPr/>
          <a:lstStyle/>
          <a:p>
            <a:r>
              <a:rPr lang="en-US" dirty="0"/>
              <a:t>Method – How </a:t>
            </a:r>
            <a:r>
              <a:rPr lang="en-US" altLang="zh-CN" dirty="0"/>
              <a:t>does YOLO</a:t>
            </a:r>
            <a:r>
              <a:rPr lang="en-US" dirty="0"/>
              <a:t> detect</a:t>
            </a:r>
            <a:endParaRPr lang="en-SG" dirty="0"/>
          </a:p>
        </p:txBody>
      </p:sp>
      <p:sp>
        <p:nvSpPr>
          <p:cNvPr id="3" name="Content Placeholder 2">
            <a:extLst>
              <a:ext uri="{FF2B5EF4-FFF2-40B4-BE49-F238E27FC236}">
                <a16:creationId xmlns:a16="http://schemas.microsoft.com/office/drawing/2014/main" id="{518ED805-6726-4F8B-98D9-57D749DEC474}"/>
              </a:ext>
            </a:extLst>
          </p:cNvPr>
          <p:cNvSpPr>
            <a:spLocks noGrp="1"/>
          </p:cNvSpPr>
          <p:nvPr>
            <p:ph idx="1"/>
          </p:nvPr>
        </p:nvSpPr>
        <p:spPr/>
        <p:txBody>
          <a:bodyPr/>
          <a:lstStyle/>
          <a:p>
            <a:r>
              <a:rPr lang="en-US" altLang="zh-CN" dirty="0"/>
              <a:t>Yolo</a:t>
            </a:r>
            <a:endParaRPr lang="en-US" dirty="0"/>
          </a:p>
        </p:txBody>
      </p:sp>
      <p:pic>
        <p:nvPicPr>
          <p:cNvPr id="4" name="Picture 3">
            <a:extLst>
              <a:ext uri="{FF2B5EF4-FFF2-40B4-BE49-F238E27FC236}">
                <a16:creationId xmlns:a16="http://schemas.microsoft.com/office/drawing/2014/main" id="{072875C4-948E-45CA-B697-30F85373515B}"/>
              </a:ext>
            </a:extLst>
          </p:cNvPr>
          <p:cNvPicPr>
            <a:picLocks noChangeAspect="1"/>
          </p:cNvPicPr>
          <p:nvPr/>
        </p:nvPicPr>
        <p:blipFill>
          <a:blip r:embed="rId2"/>
          <a:stretch>
            <a:fillRect/>
          </a:stretch>
        </p:blipFill>
        <p:spPr>
          <a:xfrm>
            <a:off x="1727870" y="2333018"/>
            <a:ext cx="8343900" cy="3657600"/>
          </a:xfrm>
          <a:prstGeom prst="rect">
            <a:avLst/>
          </a:prstGeom>
        </p:spPr>
      </p:pic>
    </p:spTree>
    <p:extLst>
      <p:ext uri="{BB962C8B-B14F-4D97-AF65-F5344CB8AC3E}">
        <p14:creationId xmlns:p14="http://schemas.microsoft.com/office/powerpoint/2010/main" val="58453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dirty="0"/>
              <a:t>Method – Train a YOLO</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US" dirty="0" err="1"/>
              <a:t>DarkNet</a:t>
            </a:r>
            <a:endParaRPr lang="en-US" dirty="0"/>
          </a:p>
          <a:p>
            <a:pPr lvl="1"/>
            <a:r>
              <a:rPr lang="en-US" dirty="0"/>
              <a:t>Original YOLO, implemented using C++</a:t>
            </a:r>
          </a:p>
          <a:p>
            <a:r>
              <a:rPr lang="en-US" dirty="0" err="1"/>
              <a:t>DarkFlow</a:t>
            </a:r>
            <a:endParaRPr lang="en-US" dirty="0"/>
          </a:p>
          <a:p>
            <a:pPr lvl="1"/>
            <a:r>
              <a:rPr lang="en-US" dirty="0"/>
              <a:t>https://github.com/thtrieu/darkflow</a:t>
            </a:r>
          </a:p>
          <a:p>
            <a:r>
              <a:rPr lang="en-US" dirty="0"/>
              <a:t>Just prepare your training data and annotation</a:t>
            </a:r>
          </a:p>
          <a:p>
            <a:r>
              <a:rPr lang="en-US" dirty="0"/>
              <a:t>Change configuration file</a:t>
            </a:r>
          </a:p>
          <a:p>
            <a:pPr lvl="1"/>
            <a:r>
              <a:rPr lang="en-US" dirty="0"/>
              <a:t>Label name</a:t>
            </a:r>
          </a:p>
          <a:p>
            <a:pPr lvl="1"/>
            <a:r>
              <a:rPr lang="en-US" dirty="0"/>
              <a:t>Total class number</a:t>
            </a:r>
          </a:p>
          <a:p>
            <a:pPr lvl="1"/>
            <a:r>
              <a:rPr lang="en-US" dirty="0"/>
              <a:t>Last layer output filter</a:t>
            </a:r>
          </a:p>
          <a:p>
            <a:endParaRPr lang="en-SG" dirty="0"/>
          </a:p>
        </p:txBody>
      </p:sp>
    </p:spTree>
    <p:extLst>
      <p:ext uri="{BB962C8B-B14F-4D97-AF65-F5344CB8AC3E}">
        <p14:creationId xmlns:p14="http://schemas.microsoft.com/office/powerpoint/2010/main" val="4014784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a:xfrm>
            <a:off x="838200" y="365125"/>
            <a:ext cx="10515600" cy="1325563"/>
          </a:xfrm>
        </p:spPr>
        <p:txBody>
          <a:bodyPr/>
          <a:lstStyle/>
          <a:p>
            <a:r>
              <a:rPr lang="en-US" altLang="zh-CN" dirty="0"/>
              <a:t>Method – Train a YOLO</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a:xfrm>
            <a:off x="838200" y="1825625"/>
            <a:ext cx="10515600" cy="4351338"/>
          </a:xfrm>
        </p:spPr>
        <p:txBody>
          <a:bodyPr/>
          <a:lstStyle/>
          <a:p>
            <a:r>
              <a:rPr lang="en-US" altLang="zh-CN" dirty="0"/>
              <a:t>Learning rate: 1e-5</a:t>
            </a:r>
          </a:p>
          <a:p>
            <a:r>
              <a:rPr lang="en-US" dirty="0"/>
              <a:t>Batch: 4 (only 3.35G free memory)</a:t>
            </a:r>
          </a:p>
          <a:p>
            <a:r>
              <a:rPr lang="en-US" dirty="0"/>
              <a:t>Initialize from COCO</a:t>
            </a:r>
          </a:p>
          <a:p>
            <a:r>
              <a:rPr lang="en-US" dirty="0"/>
              <a:t>Input size: 416*416</a:t>
            </a:r>
          </a:p>
          <a:p>
            <a:r>
              <a:rPr lang="en-US" dirty="0"/>
              <a:t>Optimizer: Adam &amp; SGD</a:t>
            </a:r>
          </a:p>
          <a:p>
            <a:endParaRPr lang="en-US" dirty="0"/>
          </a:p>
          <a:p>
            <a:endParaRPr lang="en-SG" dirty="0"/>
          </a:p>
        </p:txBody>
      </p:sp>
      <p:pic>
        <p:nvPicPr>
          <p:cNvPr id="4" name="Picture 3">
            <a:extLst>
              <a:ext uri="{FF2B5EF4-FFF2-40B4-BE49-F238E27FC236}">
                <a16:creationId xmlns:a16="http://schemas.microsoft.com/office/drawing/2014/main" id="{250261B7-6FCB-45F6-8A73-3A987532AB7C}"/>
              </a:ext>
            </a:extLst>
          </p:cNvPr>
          <p:cNvPicPr>
            <a:picLocks noChangeAspect="1"/>
          </p:cNvPicPr>
          <p:nvPr/>
        </p:nvPicPr>
        <p:blipFill>
          <a:blip r:embed="rId2"/>
          <a:stretch>
            <a:fillRect/>
          </a:stretch>
        </p:blipFill>
        <p:spPr>
          <a:xfrm>
            <a:off x="5309118" y="3162009"/>
            <a:ext cx="5867400" cy="2800350"/>
          </a:xfrm>
          <a:prstGeom prst="rect">
            <a:avLst/>
          </a:prstGeom>
        </p:spPr>
      </p:pic>
    </p:spTree>
    <p:extLst>
      <p:ext uri="{BB962C8B-B14F-4D97-AF65-F5344CB8AC3E}">
        <p14:creationId xmlns:p14="http://schemas.microsoft.com/office/powerpoint/2010/main" val="367680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Results – Detection Demo</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US" altLang="zh-CN" dirty="0"/>
              <a:t>Picture Demo</a:t>
            </a:r>
          </a:p>
          <a:p>
            <a:r>
              <a:rPr lang="en-US" altLang="zh-CN" dirty="0"/>
              <a:t>Camera Demo</a:t>
            </a:r>
            <a:endParaRPr lang="en-SG" dirty="0"/>
          </a:p>
        </p:txBody>
      </p:sp>
    </p:spTree>
    <p:extLst>
      <p:ext uri="{BB962C8B-B14F-4D97-AF65-F5344CB8AC3E}">
        <p14:creationId xmlns:p14="http://schemas.microsoft.com/office/powerpoint/2010/main" val="171047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Results – Successful Detection</a:t>
            </a:r>
            <a:endParaRPr lang="en-SG" dirty="0"/>
          </a:p>
        </p:txBody>
      </p:sp>
      <p:pic>
        <p:nvPicPr>
          <p:cNvPr id="3" name="Picture 2">
            <a:extLst>
              <a:ext uri="{FF2B5EF4-FFF2-40B4-BE49-F238E27FC236}">
                <a16:creationId xmlns:a16="http://schemas.microsoft.com/office/drawing/2014/main" id="{8FA5C240-0978-462A-87CB-0FCE004595A9}"/>
              </a:ext>
            </a:extLst>
          </p:cNvPr>
          <p:cNvPicPr>
            <a:picLocks noChangeAspect="1"/>
          </p:cNvPicPr>
          <p:nvPr/>
        </p:nvPicPr>
        <p:blipFill>
          <a:blip r:embed="rId2"/>
          <a:stretch>
            <a:fillRect/>
          </a:stretch>
        </p:blipFill>
        <p:spPr>
          <a:xfrm>
            <a:off x="1294201" y="1771058"/>
            <a:ext cx="2863768" cy="4356967"/>
          </a:xfrm>
          <a:prstGeom prst="rect">
            <a:avLst/>
          </a:prstGeom>
        </p:spPr>
      </p:pic>
      <p:pic>
        <p:nvPicPr>
          <p:cNvPr id="5" name="Picture 4">
            <a:extLst>
              <a:ext uri="{FF2B5EF4-FFF2-40B4-BE49-F238E27FC236}">
                <a16:creationId xmlns:a16="http://schemas.microsoft.com/office/drawing/2014/main" id="{00477404-80A6-4408-9568-B5ADF2FB441A}"/>
              </a:ext>
            </a:extLst>
          </p:cNvPr>
          <p:cNvPicPr>
            <a:picLocks noChangeAspect="1"/>
          </p:cNvPicPr>
          <p:nvPr/>
        </p:nvPicPr>
        <p:blipFill>
          <a:blip r:embed="rId3"/>
          <a:stretch>
            <a:fillRect/>
          </a:stretch>
        </p:blipFill>
        <p:spPr>
          <a:xfrm>
            <a:off x="4690153" y="1771057"/>
            <a:ext cx="2933215" cy="4367069"/>
          </a:xfrm>
          <a:prstGeom prst="rect">
            <a:avLst/>
          </a:prstGeom>
        </p:spPr>
      </p:pic>
      <p:pic>
        <p:nvPicPr>
          <p:cNvPr id="6" name="Picture 5">
            <a:extLst>
              <a:ext uri="{FF2B5EF4-FFF2-40B4-BE49-F238E27FC236}">
                <a16:creationId xmlns:a16="http://schemas.microsoft.com/office/drawing/2014/main" id="{9633048E-4D53-460C-9BF2-A97068CF4A9C}"/>
              </a:ext>
            </a:extLst>
          </p:cNvPr>
          <p:cNvPicPr>
            <a:picLocks noChangeAspect="1"/>
          </p:cNvPicPr>
          <p:nvPr/>
        </p:nvPicPr>
        <p:blipFill>
          <a:blip r:embed="rId4"/>
          <a:stretch>
            <a:fillRect/>
          </a:stretch>
        </p:blipFill>
        <p:spPr>
          <a:xfrm>
            <a:off x="8155552" y="1771057"/>
            <a:ext cx="2789514" cy="4283896"/>
          </a:xfrm>
          <a:prstGeom prst="rect">
            <a:avLst/>
          </a:prstGeom>
        </p:spPr>
      </p:pic>
    </p:spTree>
    <p:extLst>
      <p:ext uri="{BB962C8B-B14F-4D97-AF65-F5344CB8AC3E}">
        <p14:creationId xmlns:p14="http://schemas.microsoft.com/office/powerpoint/2010/main" val="4007734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Results – Failed Detection</a:t>
            </a:r>
            <a:endParaRPr lang="en-SG" dirty="0"/>
          </a:p>
        </p:txBody>
      </p:sp>
      <p:pic>
        <p:nvPicPr>
          <p:cNvPr id="3" name="Picture 2">
            <a:extLst>
              <a:ext uri="{FF2B5EF4-FFF2-40B4-BE49-F238E27FC236}">
                <a16:creationId xmlns:a16="http://schemas.microsoft.com/office/drawing/2014/main" id="{A5C595EA-BDB9-41F4-8CAA-ED02315841B3}"/>
              </a:ext>
            </a:extLst>
          </p:cNvPr>
          <p:cNvPicPr>
            <a:picLocks noChangeAspect="1"/>
          </p:cNvPicPr>
          <p:nvPr/>
        </p:nvPicPr>
        <p:blipFill>
          <a:blip r:embed="rId2"/>
          <a:stretch>
            <a:fillRect/>
          </a:stretch>
        </p:blipFill>
        <p:spPr>
          <a:xfrm>
            <a:off x="4567286" y="1690688"/>
            <a:ext cx="2967112" cy="4461879"/>
          </a:xfrm>
          <a:prstGeom prst="rect">
            <a:avLst/>
          </a:prstGeom>
        </p:spPr>
      </p:pic>
      <p:pic>
        <p:nvPicPr>
          <p:cNvPr id="4" name="Picture 3">
            <a:extLst>
              <a:ext uri="{FF2B5EF4-FFF2-40B4-BE49-F238E27FC236}">
                <a16:creationId xmlns:a16="http://schemas.microsoft.com/office/drawing/2014/main" id="{8356F9BE-B4D4-4937-B3AE-86CC2D8D97C3}"/>
              </a:ext>
            </a:extLst>
          </p:cNvPr>
          <p:cNvPicPr>
            <a:picLocks noChangeAspect="1"/>
          </p:cNvPicPr>
          <p:nvPr/>
        </p:nvPicPr>
        <p:blipFill>
          <a:blip r:embed="rId3"/>
          <a:stretch>
            <a:fillRect/>
          </a:stretch>
        </p:blipFill>
        <p:spPr>
          <a:xfrm>
            <a:off x="8298376" y="1687242"/>
            <a:ext cx="2961999" cy="4465326"/>
          </a:xfrm>
          <a:prstGeom prst="rect">
            <a:avLst/>
          </a:prstGeom>
        </p:spPr>
      </p:pic>
      <p:pic>
        <p:nvPicPr>
          <p:cNvPr id="5" name="Picture 4">
            <a:extLst>
              <a:ext uri="{FF2B5EF4-FFF2-40B4-BE49-F238E27FC236}">
                <a16:creationId xmlns:a16="http://schemas.microsoft.com/office/drawing/2014/main" id="{01877E09-ECDB-4D5A-A4C1-E32039C60D7F}"/>
              </a:ext>
            </a:extLst>
          </p:cNvPr>
          <p:cNvPicPr>
            <a:picLocks noChangeAspect="1"/>
          </p:cNvPicPr>
          <p:nvPr/>
        </p:nvPicPr>
        <p:blipFill>
          <a:blip r:embed="rId4"/>
          <a:stretch>
            <a:fillRect/>
          </a:stretch>
        </p:blipFill>
        <p:spPr>
          <a:xfrm>
            <a:off x="803368" y="1690688"/>
            <a:ext cx="2984585" cy="4461879"/>
          </a:xfrm>
          <a:prstGeom prst="rect">
            <a:avLst/>
          </a:prstGeom>
        </p:spPr>
      </p:pic>
    </p:spTree>
    <p:extLst>
      <p:ext uri="{BB962C8B-B14F-4D97-AF65-F5344CB8AC3E}">
        <p14:creationId xmlns:p14="http://schemas.microsoft.com/office/powerpoint/2010/main" val="174175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Results – Evaluation</a:t>
            </a:r>
            <a:endParaRPr lang="en-SG" dirty="0"/>
          </a:p>
        </p:txBody>
      </p:sp>
      <p:graphicFrame>
        <p:nvGraphicFramePr>
          <p:cNvPr id="8" name="Table 7">
            <a:extLst>
              <a:ext uri="{FF2B5EF4-FFF2-40B4-BE49-F238E27FC236}">
                <a16:creationId xmlns:a16="http://schemas.microsoft.com/office/drawing/2014/main" id="{A9A1AB06-FE9D-4377-803B-6BB60CA684B9}"/>
              </a:ext>
            </a:extLst>
          </p:cNvPr>
          <p:cNvGraphicFramePr>
            <a:graphicFrameLocks noGrp="1"/>
          </p:cNvGraphicFramePr>
          <p:nvPr>
            <p:extLst>
              <p:ext uri="{D42A27DB-BD31-4B8C-83A1-F6EECF244321}">
                <p14:modId xmlns:p14="http://schemas.microsoft.com/office/powerpoint/2010/main" val="1689523157"/>
              </p:ext>
            </p:extLst>
          </p:nvPr>
        </p:nvGraphicFramePr>
        <p:xfrm>
          <a:off x="838200" y="2373385"/>
          <a:ext cx="3301999" cy="1524000"/>
        </p:xfrm>
        <a:graphic>
          <a:graphicData uri="http://schemas.openxmlformats.org/drawingml/2006/table">
            <a:tbl>
              <a:tblPr>
                <a:tableStyleId>{D7AC3CCA-C797-4891-BE02-D94E43425B78}</a:tableStyleId>
              </a:tblPr>
              <a:tblGrid>
                <a:gridCol w="761268">
                  <a:extLst>
                    <a:ext uri="{9D8B030D-6E8A-4147-A177-3AD203B41FA5}">
                      <a16:colId xmlns:a16="http://schemas.microsoft.com/office/drawing/2014/main" val="4137974121"/>
                    </a:ext>
                  </a:extLst>
                </a:gridCol>
                <a:gridCol w="713689">
                  <a:extLst>
                    <a:ext uri="{9D8B030D-6E8A-4147-A177-3AD203B41FA5}">
                      <a16:colId xmlns:a16="http://schemas.microsoft.com/office/drawing/2014/main" val="3984248804"/>
                    </a:ext>
                  </a:extLst>
                </a:gridCol>
                <a:gridCol w="609014">
                  <a:extLst>
                    <a:ext uri="{9D8B030D-6E8A-4147-A177-3AD203B41FA5}">
                      <a16:colId xmlns:a16="http://schemas.microsoft.com/office/drawing/2014/main" val="1402902498"/>
                    </a:ext>
                  </a:extLst>
                </a:gridCol>
                <a:gridCol w="609014">
                  <a:extLst>
                    <a:ext uri="{9D8B030D-6E8A-4147-A177-3AD203B41FA5}">
                      <a16:colId xmlns:a16="http://schemas.microsoft.com/office/drawing/2014/main" val="1625250319"/>
                    </a:ext>
                  </a:extLst>
                </a:gridCol>
                <a:gridCol w="609014">
                  <a:extLst>
                    <a:ext uri="{9D8B030D-6E8A-4147-A177-3AD203B41FA5}">
                      <a16:colId xmlns:a16="http://schemas.microsoft.com/office/drawing/2014/main" val="1688943564"/>
                    </a:ext>
                  </a:extLst>
                </a:gridCol>
              </a:tblGrid>
              <a:tr h="190500">
                <a:tc>
                  <a:txBody>
                    <a:bodyPr/>
                    <a:lstStyle/>
                    <a:p>
                      <a:pPr algn="ctr" fontAlgn="b"/>
                      <a:r>
                        <a:rPr lang="en-SG" sz="1100" u="none" strike="noStrike" dirty="0">
                          <a:effectLst/>
                        </a:rPr>
                        <a:t>threshold</a:t>
                      </a:r>
                      <a:endParaRPr lang="en-SG"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dirty="0">
                          <a:effectLst/>
                        </a:rPr>
                        <a:t>accuracy</a:t>
                      </a:r>
                      <a:endParaRPr lang="en-SG"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dirty="0">
                          <a:effectLst/>
                        </a:rPr>
                        <a:t>recall</a:t>
                      </a:r>
                      <a:endParaRPr lang="en-SG"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dirty="0">
                          <a:effectLst/>
                        </a:rPr>
                        <a:t>precision</a:t>
                      </a:r>
                      <a:endParaRPr lang="en-SG"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dirty="0">
                          <a:effectLst/>
                        </a:rPr>
                        <a:t>f1</a:t>
                      </a:r>
                      <a:endParaRPr lang="en-SG"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3610713"/>
                  </a:ext>
                </a:extLst>
              </a:tr>
              <a:tr h="190500">
                <a:tc>
                  <a:txBody>
                    <a:bodyPr/>
                    <a:lstStyle/>
                    <a:p>
                      <a:pPr algn="ctr" fontAlgn="b"/>
                      <a:r>
                        <a:rPr lang="en-SG" sz="1100" u="none" strike="noStrike">
                          <a:effectLst/>
                        </a:rPr>
                        <a:t>0.001</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0.022</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0.797</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0.008</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0.016</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6138133"/>
                  </a:ext>
                </a:extLst>
              </a:tr>
              <a:tr h="190500">
                <a:tc>
                  <a:txBody>
                    <a:bodyPr/>
                    <a:lstStyle/>
                    <a:p>
                      <a:pPr algn="ctr" fontAlgn="b"/>
                      <a:r>
                        <a:rPr lang="en-SG" sz="1100" u="none" strike="noStrike">
                          <a:effectLst/>
                        </a:rPr>
                        <a:t>0.030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0.477</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0.770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0.188</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0.303</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0921135"/>
                  </a:ext>
                </a:extLst>
              </a:tr>
              <a:tr h="190500">
                <a:tc>
                  <a:txBody>
                    <a:bodyPr/>
                    <a:lstStyle/>
                    <a:p>
                      <a:pPr algn="ctr" fontAlgn="b"/>
                      <a:r>
                        <a:rPr lang="en-SG" sz="1100" u="none" strike="noStrike">
                          <a:effectLst/>
                        </a:rPr>
                        <a:t>0.100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0.582</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0.734</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0.348</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0.472</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4230358"/>
                  </a:ext>
                </a:extLst>
              </a:tr>
              <a:tr h="190500">
                <a:tc>
                  <a:txBody>
                    <a:bodyPr/>
                    <a:lstStyle/>
                    <a:p>
                      <a:pPr algn="ctr" fontAlgn="b"/>
                      <a:r>
                        <a:rPr lang="en-SG" sz="1100" u="none" strike="noStrike">
                          <a:effectLst/>
                        </a:rPr>
                        <a:t>0.200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0.599</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0.683</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0.451</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0.543</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0536185"/>
                  </a:ext>
                </a:extLst>
              </a:tr>
              <a:tr h="190500">
                <a:tc>
                  <a:txBody>
                    <a:bodyPr/>
                    <a:lstStyle/>
                    <a:p>
                      <a:pPr algn="ctr" fontAlgn="b"/>
                      <a:r>
                        <a:rPr lang="en-SG" sz="1100" u="none" strike="noStrike">
                          <a:effectLst/>
                        </a:rPr>
                        <a:t>0.300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0.570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0.617</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0.530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0.570</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5819518"/>
                  </a:ext>
                </a:extLst>
              </a:tr>
              <a:tr h="190500">
                <a:tc>
                  <a:txBody>
                    <a:bodyPr/>
                    <a:lstStyle/>
                    <a:p>
                      <a:pPr algn="ctr" fontAlgn="b"/>
                      <a:r>
                        <a:rPr lang="en-SG" sz="1100" u="none" strike="noStrike">
                          <a:effectLst/>
                        </a:rPr>
                        <a:t>0.500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0.405</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0.627</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0.419</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0.502</a:t>
                      </a:r>
                      <a:endParaRPr lang="en-SG"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1205273"/>
                  </a:ext>
                </a:extLst>
              </a:tr>
              <a:tr h="190500">
                <a:tc>
                  <a:txBody>
                    <a:bodyPr/>
                    <a:lstStyle/>
                    <a:p>
                      <a:pPr algn="ctr" fontAlgn="b"/>
                      <a:r>
                        <a:rPr lang="en-SG" sz="1100" u="none" strike="noStrike">
                          <a:effectLst/>
                        </a:rPr>
                        <a:t>0.700</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0.163</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0.164</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a:effectLst/>
                        </a:rPr>
                        <a:t>0.779</a:t>
                      </a:r>
                      <a:endParaRPr lang="en-SG"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SG" sz="1100" u="none" strike="noStrike" dirty="0">
                          <a:effectLst/>
                        </a:rPr>
                        <a:t>0.271</a:t>
                      </a:r>
                      <a:endParaRPr lang="en-SG"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7059606"/>
                  </a:ext>
                </a:extLst>
              </a:tr>
            </a:tbl>
          </a:graphicData>
        </a:graphic>
      </p:graphicFrame>
      <p:graphicFrame>
        <p:nvGraphicFramePr>
          <p:cNvPr id="9" name="Chart 8">
            <a:extLst>
              <a:ext uri="{FF2B5EF4-FFF2-40B4-BE49-F238E27FC236}">
                <a16:creationId xmlns:a16="http://schemas.microsoft.com/office/drawing/2014/main" id="{1382EE56-FD76-400A-B3E8-72534649CACB}"/>
              </a:ext>
            </a:extLst>
          </p:cNvPr>
          <p:cNvGraphicFramePr>
            <a:graphicFrameLocks/>
          </p:cNvGraphicFramePr>
          <p:nvPr>
            <p:extLst>
              <p:ext uri="{D42A27DB-BD31-4B8C-83A1-F6EECF244321}">
                <p14:modId xmlns:p14="http://schemas.microsoft.com/office/powerpoint/2010/main" val="700105956"/>
              </p:ext>
            </p:extLst>
          </p:nvPr>
        </p:nvGraphicFramePr>
        <p:xfrm>
          <a:off x="4908958" y="1545671"/>
          <a:ext cx="6726572" cy="47796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698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Results – Evaluation </a:t>
            </a:r>
            <a:r>
              <a:rPr lang="en-SG" altLang="zh-CN" dirty="0"/>
              <a:t>(speed)</a:t>
            </a:r>
            <a:r>
              <a:rPr lang="en-US" altLang="zh-CN" dirty="0"/>
              <a:t> </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US" altLang="zh-CN" dirty="0"/>
              <a:t>GPU: GTX 960M</a:t>
            </a:r>
          </a:p>
          <a:p>
            <a:r>
              <a:rPr lang="en-US" altLang="zh-CN" dirty="0"/>
              <a:t>YOLO: About 100ms / image. </a:t>
            </a:r>
          </a:p>
          <a:p>
            <a:r>
              <a:rPr lang="en-US" altLang="zh-CN" dirty="0"/>
              <a:t>Experience</a:t>
            </a:r>
          </a:p>
          <a:p>
            <a:pPr lvl="1"/>
            <a:r>
              <a:rPr lang="en-US" altLang="zh-CN" dirty="0"/>
              <a:t>Same yolo may get 30ms / image on GTX 1070</a:t>
            </a:r>
          </a:p>
          <a:p>
            <a:pPr lvl="1"/>
            <a:r>
              <a:rPr lang="en-US" altLang="zh-CN" dirty="0"/>
              <a:t>Faster </a:t>
            </a:r>
            <a:r>
              <a:rPr lang="en-US" altLang="zh-CN" dirty="0" err="1"/>
              <a:t>rcnn</a:t>
            </a:r>
            <a:r>
              <a:rPr lang="en-US" altLang="zh-CN" dirty="0"/>
              <a:t> (backbone: res50) may get 700ms / image on GTX 600M </a:t>
            </a:r>
          </a:p>
          <a:p>
            <a:pPr lvl="1"/>
            <a:r>
              <a:rPr lang="en-US" altLang="zh-CN" dirty="0"/>
              <a:t>Faster </a:t>
            </a:r>
            <a:r>
              <a:rPr lang="en-US" altLang="zh-CN" dirty="0" err="1"/>
              <a:t>rcnn</a:t>
            </a:r>
            <a:r>
              <a:rPr lang="en-US" altLang="zh-CN" dirty="0"/>
              <a:t> (backbone: res50) may get 150ms / image on GTX 1070 </a:t>
            </a:r>
            <a:endParaRPr lang="en-SG" altLang="zh-CN" dirty="0"/>
          </a:p>
          <a:p>
            <a:pPr marL="457200" lvl="1" indent="0">
              <a:buNone/>
            </a:pPr>
            <a:endParaRPr lang="en-SG" altLang="zh-CN" dirty="0"/>
          </a:p>
        </p:txBody>
      </p:sp>
    </p:spTree>
    <p:extLst>
      <p:ext uri="{BB962C8B-B14F-4D97-AF65-F5344CB8AC3E}">
        <p14:creationId xmlns:p14="http://schemas.microsoft.com/office/powerpoint/2010/main" val="298303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85E6-ACEF-4635-8017-3BD5CFAB3799}"/>
              </a:ext>
            </a:extLst>
          </p:cNvPr>
          <p:cNvSpPr>
            <a:spLocks noGrp="1"/>
          </p:cNvSpPr>
          <p:nvPr>
            <p:ph type="title"/>
          </p:nvPr>
        </p:nvSpPr>
        <p:spPr/>
        <p:txBody>
          <a:bodyPr/>
          <a:lstStyle/>
          <a:p>
            <a:r>
              <a:rPr lang="en-SG" dirty="0"/>
              <a:t>Outline</a:t>
            </a:r>
          </a:p>
        </p:txBody>
      </p:sp>
      <p:sp>
        <p:nvSpPr>
          <p:cNvPr id="3" name="Content Placeholder 2">
            <a:extLst>
              <a:ext uri="{FF2B5EF4-FFF2-40B4-BE49-F238E27FC236}">
                <a16:creationId xmlns:a16="http://schemas.microsoft.com/office/drawing/2014/main" id="{BF8346E6-C4FC-4E4F-B7AF-866485242EF1}"/>
              </a:ext>
            </a:extLst>
          </p:cNvPr>
          <p:cNvSpPr>
            <a:spLocks noGrp="1"/>
          </p:cNvSpPr>
          <p:nvPr>
            <p:ph idx="1"/>
          </p:nvPr>
        </p:nvSpPr>
        <p:spPr/>
        <p:txBody>
          <a:bodyPr/>
          <a:lstStyle/>
          <a:p>
            <a:r>
              <a:rPr lang="en-SG" dirty="0"/>
              <a:t>Data Set</a:t>
            </a:r>
          </a:p>
          <a:p>
            <a:r>
              <a:rPr lang="en-SG" dirty="0"/>
              <a:t>Method</a:t>
            </a:r>
          </a:p>
          <a:p>
            <a:r>
              <a:rPr lang="en-SG" dirty="0"/>
              <a:t>Results</a:t>
            </a:r>
          </a:p>
          <a:p>
            <a:r>
              <a:rPr lang="en-SG" dirty="0"/>
              <a:t>Obstacles</a:t>
            </a:r>
          </a:p>
        </p:txBody>
      </p:sp>
    </p:spTree>
    <p:extLst>
      <p:ext uri="{BB962C8B-B14F-4D97-AF65-F5344CB8AC3E}">
        <p14:creationId xmlns:p14="http://schemas.microsoft.com/office/powerpoint/2010/main" val="8306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15A3-0F8B-4B03-A68F-B3C7CD49A33B}"/>
              </a:ext>
            </a:extLst>
          </p:cNvPr>
          <p:cNvSpPr>
            <a:spLocks noGrp="1"/>
          </p:cNvSpPr>
          <p:nvPr>
            <p:ph type="title"/>
          </p:nvPr>
        </p:nvSpPr>
        <p:spPr/>
        <p:txBody>
          <a:bodyPr/>
          <a:lstStyle/>
          <a:p>
            <a:r>
              <a:rPr lang="en-SG" dirty="0"/>
              <a:t>Obstacle and how to deal with it</a:t>
            </a:r>
          </a:p>
        </p:txBody>
      </p:sp>
      <p:sp>
        <p:nvSpPr>
          <p:cNvPr id="3" name="Content Placeholder 2">
            <a:extLst>
              <a:ext uri="{FF2B5EF4-FFF2-40B4-BE49-F238E27FC236}">
                <a16:creationId xmlns:a16="http://schemas.microsoft.com/office/drawing/2014/main" id="{06E17B5D-95C4-49C1-9C07-19B941976637}"/>
              </a:ext>
            </a:extLst>
          </p:cNvPr>
          <p:cNvSpPr>
            <a:spLocks noGrp="1"/>
          </p:cNvSpPr>
          <p:nvPr>
            <p:ph idx="1"/>
          </p:nvPr>
        </p:nvSpPr>
        <p:spPr/>
        <p:txBody>
          <a:bodyPr/>
          <a:lstStyle/>
          <a:p>
            <a:r>
              <a:rPr lang="en-SG" dirty="0"/>
              <a:t>1. not providing labelled dataset</a:t>
            </a:r>
          </a:p>
          <a:p>
            <a:r>
              <a:rPr lang="en-SG" dirty="0"/>
              <a:t>2. too much categories </a:t>
            </a:r>
          </a:p>
          <a:p>
            <a:r>
              <a:rPr lang="en-SG" dirty="0"/>
              <a:t>3. overlapping and occlusion </a:t>
            </a:r>
          </a:p>
          <a:p>
            <a:r>
              <a:rPr lang="en-SG" dirty="0"/>
              <a:t>4. </a:t>
            </a:r>
            <a:r>
              <a:rPr lang="en-US" altLang="zh-CN" dirty="0"/>
              <a:t>most of training item are too large</a:t>
            </a:r>
            <a:endParaRPr lang="en-SG" dirty="0"/>
          </a:p>
          <a:p>
            <a:r>
              <a:rPr lang="en-SG" dirty="0"/>
              <a:t>5. different</a:t>
            </a:r>
            <a:r>
              <a:rPr lang="en-US" dirty="0"/>
              <a:t> platforms, frameworks and </a:t>
            </a:r>
            <a:r>
              <a:rPr lang="en-SG" dirty="0"/>
              <a:t>implementations</a:t>
            </a:r>
          </a:p>
          <a:p>
            <a:r>
              <a:rPr lang="en-US" dirty="0"/>
              <a:t>6</a:t>
            </a:r>
            <a:r>
              <a:rPr lang="en-SG" dirty="0"/>
              <a:t>. evaluate bias and variance</a:t>
            </a:r>
          </a:p>
          <a:p>
            <a:r>
              <a:rPr lang="en-SG" dirty="0"/>
              <a:t>7. dealing with detection results</a:t>
            </a:r>
          </a:p>
        </p:txBody>
      </p:sp>
    </p:spTree>
    <p:extLst>
      <p:ext uri="{BB962C8B-B14F-4D97-AF65-F5344CB8AC3E}">
        <p14:creationId xmlns:p14="http://schemas.microsoft.com/office/powerpoint/2010/main" val="275544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SG" dirty="0"/>
              <a:t>Too much categories </a:t>
            </a:r>
            <a:r>
              <a:rPr lang="en-SG" sz="2800" dirty="0"/>
              <a:t>(not only existing in my case)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pPr algn="just"/>
            <a:r>
              <a:rPr lang="en-US" dirty="0"/>
              <a:t>Clothes are different to classify. Some times even human are also hard to tell some clothes are belongs to which type. And It may depends on the objectives of each project.</a:t>
            </a:r>
          </a:p>
          <a:p>
            <a:pPr algn="just"/>
            <a:r>
              <a:rPr lang="en-US" dirty="0"/>
              <a:t>In my case, I just make some assumptions and do it simply.</a:t>
            </a:r>
          </a:p>
          <a:p>
            <a:pPr algn="just"/>
            <a:r>
              <a:rPr lang="en-US" dirty="0"/>
              <a:t>Just hope larger dataset and high-quality labeling and magical deep learning can help it perform better. </a:t>
            </a:r>
          </a:p>
          <a:p>
            <a:pPr marL="0" indent="0">
              <a:buNone/>
            </a:pPr>
            <a:endParaRPr lang="en-SG" dirty="0"/>
          </a:p>
        </p:txBody>
      </p:sp>
    </p:spTree>
    <p:extLst>
      <p:ext uri="{BB962C8B-B14F-4D97-AF65-F5344CB8AC3E}">
        <p14:creationId xmlns:p14="http://schemas.microsoft.com/office/powerpoint/2010/main" val="202115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SG" dirty="0"/>
              <a:t>Overlapping and Occlusion </a:t>
            </a:r>
            <a:r>
              <a:rPr lang="en-SG" sz="2800" dirty="0"/>
              <a:t>(not only existing in my case)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a:xfrm>
            <a:off x="838200" y="1825625"/>
            <a:ext cx="10515600" cy="4351338"/>
          </a:xfrm>
        </p:spPr>
        <p:txBody>
          <a:bodyPr/>
          <a:lstStyle/>
          <a:p>
            <a:pPr algn="just"/>
            <a:r>
              <a:rPr lang="en-SG" dirty="0"/>
              <a:t>It depends on the purpose of detection</a:t>
            </a:r>
          </a:p>
          <a:p>
            <a:pPr lvl="1" algn="just"/>
            <a:r>
              <a:rPr lang="en-SG" dirty="0"/>
              <a:t>If we doing clothes detection for safety purpose, such as recognizing the bad guy from CCTV, the 30% of clothes may also be very important of providing evidence.</a:t>
            </a:r>
          </a:p>
          <a:p>
            <a:pPr lvl="1" algn="just"/>
            <a:r>
              <a:rPr lang="en-US" dirty="0"/>
              <a:t>However, if we are doing the recommender system of showing that item, 30% remaining part may be not important at all. And we do not need to put that 30% remain seeable item into our database.</a:t>
            </a:r>
          </a:p>
          <a:p>
            <a:pPr marL="457200" lvl="1" indent="0">
              <a:buNone/>
            </a:pPr>
            <a:endParaRPr lang="en-SG" dirty="0"/>
          </a:p>
          <a:p>
            <a:r>
              <a:rPr lang="en-SG" dirty="0"/>
              <a:t>The result may become better when the number of data grows</a:t>
            </a:r>
          </a:p>
        </p:txBody>
      </p:sp>
    </p:spTree>
    <p:extLst>
      <p:ext uri="{BB962C8B-B14F-4D97-AF65-F5344CB8AC3E}">
        <p14:creationId xmlns:p14="http://schemas.microsoft.com/office/powerpoint/2010/main" val="119292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US" altLang="zh-CN" dirty="0"/>
              <a:t>Most of training item are too large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SG" dirty="0"/>
              <a:t>Only existing in Deep Fashion dataset.</a:t>
            </a:r>
          </a:p>
          <a:p>
            <a:r>
              <a:rPr lang="en-SG" dirty="0"/>
              <a:t>May cause YOLO only recognize large items.</a:t>
            </a:r>
          </a:p>
          <a:p>
            <a:r>
              <a:rPr lang="en-SG" dirty="0"/>
              <a:t>Data augmentation</a:t>
            </a:r>
          </a:p>
          <a:p>
            <a:pPr marL="0" indent="0">
              <a:buNone/>
            </a:pPr>
            <a:endParaRPr lang="en-SG" dirty="0"/>
          </a:p>
        </p:txBody>
      </p:sp>
      <p:pic>
        <p:nvPicPr>
          <p:cNvPr id="5" name="Picture 4">
            <a:extLst>
              <a:ext uri="{FF2B5EF4-FFF2-40B4-BE49-F238E27FC236}">
                <a16:creationId xmlns:a16="http://schemas.microsoft.com/office/drawing/2014/main" id="{FDDEAA1D-43E0-4615-8986-E2F3F8020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780" y="3695602"/>
            <a:ext cx="2702767" cy="2702767"/>
          </a:xfrm>
          <a:prstGeom prst="rect">
            <a:avLst/>
          </a:prstGeom>
        </p:spPr>
      </p:pic>
      <p:pic>
        <p:nvPicPr>
          <p:cNvPr id="7" name="Picture 6">
            <a:extLst>
              <a:ext uri="{FF2B5EF4-FFF2-40B4-BE49-F238E27FC236}">
                <a16:creationId xmlns:a16="http://schemas.microsoft.com/office/drawing/2014/main" id="{EC0B928E-7700-479F-920F-806E04822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738" y="3576595"/>
            <a:ext cx="1918899" cy="2817505"/>
          </a:xfrm>
          <a:prstGeom prst="rect">
            <a:avLst/>
          </a:prstGeom>
        </p:spPr>
      </p:pic>
    </p:spTree>
    <p:extLst>
      <p:ext uri="{BB962C8B-B14F-4D97-AF65-F5344CB8AC3E}">
        <p14:creationId xmlns:p14="http://schemas.microsoft.com/office/powerpoint/2010/main" val="250446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normAutofit/>
          </a:bodyPr>
          <a:lstStyle/>
          <a:p>
            <a:r>
              <a:rPr lang="en-SG" dirty="0"/>
              <a:t>Different</a:t>
            </a:r>
            <a:r>
              <a:rPr lang="en-US" dirty="0"/>
              <a:t> platforms, frameworks and </a:t>
            </a:r>
            <a:r>
              <a:rPr lang="en-SG" dirty="0"/>
              <a:t>implementations </a:t>
            </a:r>
            <a:r>
              <a:rPr lang="en-SG" sz="2400" dirty="0"/>
              <a:t>(only existing in my case)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SG" altLang="zh-CN" dirty="0"/>
              <a:t>This time I used yolo (which is implemented using TF)</a:t>
            </a:r>
          </a:p>
          <a:p>
            <a:r>
              <a:rPr lang="en-SG" dirty="0"/>
              <a:t>Framework wise: Caffe (C++), Darknet (C++), Torch</a:t>
            </a:r>
          </a:p>
          <a:p>
            <a:r>
              <a:rPr lang="en-SG" dirty="0"/>
              <a:t>Platform wise: hard to compile C++ project on windows</a:t>
            </a:r>
          </a:p>
          <a:p>
            <a:r>
              <a:rPr lang="en-SG" dirty="0"/>
              <a:t>Some functions of this </a:t>
            </a:r>
            <a:r>
              <a:rPr lang="en-SG" dirty="0" err="1"/>
              <a:t>DarkFlow</a:t>
            </a:r>
            <a:r>
              <a:rPr lang="en-SG" dirty="0"/>
              <a:t> yolo are not well implemented</a:t>
            </a:r>
          </a:p>
          <a:p>
            <a:pPr lvl="1"/>
            <a:r>
              <a:rPr lang="en-SG" dirty="0"/>
              <a:t>Show accuracy during training</a:t>
            </a:r>
          </a:p>
          <a:p>
            <a:pPr lvl="1"/>
            <a:r>
              <a:rPr lang="en-SG" dirty="0"/>
              <a:t>Adding performance on validation set during training</a:t>
            </a:r>
          </a:p>
        </p:txBody>
      </p:sp>
    </p:spTree>
    <p:extLst>
      <p:ext uri="{BB962C8B-B14F-4D97-AF65-F5344CB8AC3E}">
        <p14:creationId xmlns:p14="http://schemas.microsoft.com/office/powerpoint/2010/main" val="660441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EE1FC7B4-E4A7-4452-B413-1A623E3A72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Freeform 13">
            <a:extLst>
              <a:ext uri="{FF2B5EF4-FFF2-40B4-BE49-F238E27FC236}">
                <a16:creationId xmlns:a16="http://schemas.microsoft.com/office/drawing/2014/main" id="{E0709AF0-24F0-4486-B189-BE6386BDB1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Freeform 11">
            <a:extLst>
              <a:ext uri="{FF2B5EF4-FFF2-40B4-BE49-F238E27FC236}">
                <a16:creationId xmlns:a16="http://schemas.microsoft.com/office/drawing/2014/main" id="{FBE3B62F-5853-4A3C-B050-6186351A71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Image result for learning curve deeplearning.ai">
            <a:extLst>
              <a:ext uri="{FF2B5EF4-FFF2-40B4-BE49-F238E27FC236}">
                <a16:creationId xmlns:a16="http://schemas.microsoft.com/office/drawing/2014/main" id="{A28695CF-4368-49A2-87D0-13CE34C40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510" y="2191807"/>
            <a:ext cx="4688418" cy="39851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a:xfrm>
            <a:off x="833002" y="448253"/>
            <a:ext cx="10520702" cy="1325563"/>
          </a:xfrm>
        </p:spPr>
        <p:txBody>
          <a:bodyPr>
            <a:normAutofit/>
          </a:bodyPr>
          <a:lstStyle/>
          <a:p>
            <a:r>
              <a:rPr lang="en-SG" dirty="0"/>
              <a:t>Evaluate bias and variance </a:t>
            </a:r>
            <a:r>
              <a:rPr lang="en-SG" sz="2800" dirty="0"/>
              <a:t>(only existing in my case)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a:xfrm>
            <a:off x="838200" y="2191807"/>
            <a:ext cx="4936067" cy="3985155"/>
          </a:xfrm>
        </p:spPr>
        <p:txBody>
          <a:bodyPr>
            <a:normAutofit/>
          </a:bodyPr>
          <a:lstStyle/>
          <a:p>
            <a:r>
              <a:rPr lang="en-US" altLang="zh-CN" sz="2000" dirty="0"/>
              <a:t>From experience</a:t>
            </a:r>
            <a:r>
              <a:rPr lang="en-SG" altLang="zh-CN" sz="2000" dirty="0"/>
              <a:t>,</a:t>
            </a:r>
            <a:r>
              <a:rPr lang="zh-CN" altLang="en-US" sz="2000" dirty="0"/>
              <a:t> </a:t>
            </a:r>
            <a:r>
              <a:rPr lang="en-SG" altLang="zh-CN" sz="2000" dirty="0"/>
              <a:t>of course overfitting !</a:t>
            </a:r>
          </a:p>
          <a:p>
            <a:r>
              <a:rPr lang="en-SG" altLang="zh-CN" sz="2000" dirty="0"/>
              <a:t>Datasets are usually large</a:t>
            </a:r>
          </a:p>
          <a:p>
            <a:pPr lvl="1"/>
            <a:r>
              <a:rPr lang="en-SG" altLang="zh-CN" sz="2000" dirty="0"/>
              <a:t>ImageNet     </a:t>
            </a:r>
          </a:p>
          <a:p>
            <a:pPr lvl="2"/>
            <a:r>
              <a:rPr lang="en-SG" altLang="zh-CN" sz="1600" dirty="0"/>
              <a:t>1,500,000 images, 1000+ categories</a:t>
            </a:r>
          </a:p>
          <a:p>
            <a:pPr lvl="1"/>
            <a:r>
              <a:rPr lang="en-SG" altLang="zh-CN" sz="2000" dirty="0"/>
              <a:t>COCO	      </a:t>
            </a:r>
          </a:p>
          <a:p>
            <a:pPr lvl="2"/>
            <a:r>
              <a:rPr lang="en-SG" altLang="zh-CN" sz="1600" dirty="0"/>
              <a:t>2,500,000 images,  91 categories</a:t>
            </a:r>
          </a:p>
          <a:p>
            <a:pPr lvl="1"/>
            <a:r>
              <a:rPr lang="en-SG" altLang="zh-CN" sz="2000" dirty="0"/>
              <a:t>PASCAL VOC    </a:t>
            </a:r>
          </a:p>
          <a:p>
            <a:pPr lvl="2"/>
            <a:r>
              <a:rPr lang="en-SG" altLang="zh-CN" sz="1600" dirty="0"/>
              <a:t>500,000 images,  20 categories</a:t>
            </a:r>
          </a:p>
          <a:p>
            <a:r>
              <a:rPr lang="en-US" altLang="zh-CN" sz="2000" dirty="0"/>
              <a:t>Learning curve</a:t>
            </a:r>
            <a:endParaRPr lang="en-SG" sz="2000" dirty="0"/>
          </a:p>
        </p:txBody>
      </p:sp>
    </p:spTree>
    <p:extLst>
      <p:ext uri="{BB962C8B-B14F-4D97-AF65-F5344CB8AC3E}">
        <p14:creationId xmlns:p14="http://schemas.microsoft.com/office/powerpoint/2010/main" val="328432454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BD4-8008-49F6-998B-978A3DB87573}"/>
              </a:ext>
            </a:extLst>
          </p:cNvPr>
          <p:cNvSpPr>
            <a:spLocks noGrp="1"/>
          </p:cNvSpPr>
          <p:nvPr>
            <p:ph type="title"/>
          </p:nvPr>
        </p:nvSpPr>
        <p:spPr/>
        <p:txBody>
          <a:bodyPr/>
          <a:lstStyle/>
          <a:p>
            <a:r>
              <a:rPr lang="en-SG" dirty="0"/>
              <a:t>Dealing with detection results </a:t>
            </a:r>
            <a:r>
              <a:rPr lang="en-SG" sz="2000" dirty="0"/>
              <a:t>(</a:t>
            </a:r>
            <a:r>
              <a:rPr lang="en-US" altLang="zh-CN" sz="2000" dirty="0"/>
              <a:t>not </a:t>
            </a:r>
            <a:r>
              <a:rPr lang="en-SG" sz="2000" dirty="0"/>
              <a:t>only existing in my case)</a:t>
            </a:r>
            <a:endParaRPr lang="en-SG" dirty="0"/>
          </a:p>
        </p:txBody>
      </p:sp>
      <p:sp>
        <p:nvSpPr>
          <p:cNvPr id="3" name="Content Placeholder 2">
            <a:extLst>
              <a:ext uri="{FF2B5EF4-FFF2-40B4-BE49-F238E27FC236}">
                <a16:creationId xmlns:a16="http://schemas.microsoft.com/office/drawing/2014/main" id="{335BB12B-C6BC-4EE0-BFE7-DCD9D9B88878}"/>
              </a:ext>
            </a:extLst>
          </p:cNvPr>
          <p:cNvSpPr>
            <a:spLocks noGrp="1"/>
          </p:cNvSpPr>
          <p:nvPr>
            <p:ph idx="1"/>
          </p:nvPr>
        </p:nvSpPr>
        <p:spPr/>
        <p:txBody>
          <a:bodyPr/>
          <a:lstStyle/>
          <a:p>
            <a:r>
              <a:rPr lang="en-US" altLang="zh-CN" dirty="0"/>
              <a:t>Physically adding rules by hands</a:t>
            </a:r>
          </a:p>
          <a:p>
            <a:pPr lvl="1"/>
            <a:r>
              <a:rPr lang="en-US" altLang="zh-CN" dirty="0"/>
              <a:t>Shorts and pants, t-shirt and blouse, boots and shoes etc.</a:t>
            </a:r>
          </a:p>
          <a:p>
            <a:pPr lvl="1"/>
            <a:r>
              <a:rPr lang="en-US" altLang="zh-CN" dirty="0"/>
              <a:t>Those pairs (ideally) cannot appear on the same person at the same time. </a:t>
            </a:r>
          </a:p>
          <a:p>
            <a:pPr lvl="1"/>
            <a:r>
              <a:rPr lang="en-US" altLang="zh-CN" dirty="0"/>
              <a:t>Non-max suppression</a:t>
            </a:r>
          </a:p>
          <a:p>
            <a:pPr lvl="1"/>
            <a:endParaRPr lang="en-US" altLang="zh-CN" dirty="0"/>
          </a:p>
          <a:p>
            <a:r>
              <a:rPr lang="en-US" altLang="zh-CN" dirty="0"/>
              <a:t>Better algorithm and more correct labeled data </a:t>
            </a:r>
            <a:r>
              <a:rPr lang="en-SG" altLang="zh-CN" dirty="0"/>
              <a:t>might be capable of dealing that</a:t>
            </a:r>
            <a:endParaRPr lang="en-SG" dirty="0"/>
          </a:p>
        </p:txBody>
      </p:sp>
    </p:spTree>
    <p:extLst>
      <p:ext uri="{BB962C8B-B14F-4D97-AF65-F5344CB8AC3E}">
        <p14:creationId xmlns:p14="http://schemas.microsoft.com/office/powerpoint/2010/main" val="313853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170D4C6-B8BC-49B0-9316-E5DBBD1D4169}"/>
              </a:ext>
            </a:extLst>
          </p:cNvPr>
          <p:cNvPicPr>
            <a:picLocks noChangeAspect="1"/>
          </p:cNvPicPr>
          <p:nvPr/>
        </p:nvPicPr>
        <p:blipFill>
          <a:blip r:embed="rId2"/>
          <a:stretch>
            <a:fillRect/>
          </a:stretch>
        </p:blipFill>
        <p:spPr>
          <a:xfrm>
            <a:off x="6312525" y="2106583"/>
            <a:ext cx="4935970" cy="2258206"/>
          </a:xfrm>
          <a:prstGeom prst="rect">
            <a:avLst/>
          </a:prstGeom>
        </p:spPr>
      </p:pic>
      <p:sp>
        <p:nvSpPr>
          <p:cNvPr id="4" name="AutoShape 2" descr="demo_teaser.jpg">
            <a:extLst>
              <a:ext uri="{FF2B5EF4-FFF2-40B4-BE49-F238E27FC236}">
                <a16:creationId xmlns:a16="http://schemas.microsoft.com/office/drawing/2014/main" id="{80066AED-27BC-43AF-830E-5E4D4D25F5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 name="Title 1">
            <a:extLst>
              <a:ext uri="{FF2B5EF4-FFF2-40B4-BE49-F238E27FC236}">
                <a16:creationId xmlns:a16="http://schemas.microsoft.com/office/drawing/2014/main" id="{872B19B9-6B70-4B9B-8F3F-1AADE9BF392D}"/>
              </a:ext>
            </a:extLst>
          </p:cNvPr>
          <p:cNvSpPr>
            <a:spLocks noGrp="1"/>
          </p:cNvSpPr>
          <p:nvPr>
            <p:ph type="title"/>
          </p:nvPr>
        </p:nvSpPr>
        <p:spPr>
          <a:xfrm>
            <a:off x="833002" y="448253"/>
            <a:ext cx="10520702" cy="1325563"/>
          </a:xfrm>
        </p:spPr>
        <p:txBody>
          <a:bodyPr>
            <a:normAutofit/>
          </a:bodyPr>
          <a:lstStyle/>
          <a:p>
            <a:r>
              <a:rPr lang="en-SG" dirty="0"/>
              <a:t>Before I get started</a:t>
            </a:r>
          </a:p>
        </p:txBody>
      </p:sp>
      <p:sp>
        <p:nvSpPr>
          <p:cNvPr id="3" name="Content Placeholder 2">
            <a:extLst>
              <a:ext uri="{FF2B5EF4-FFF2-40B4-BE49-F238E27FC236}">
                <a16:creationId xmlns:a16="http://schemas.microsoft.com/office/drawing/2014/main" id="{2D78D325-A759-4157-84E0-409A93780460}"/>
              </a:ext>
            </a:extLst>
          </p:cNvPr>
          <p:cNvSpPr>
            <a:spLocks noGrp="1"/>
          </p:cNvSpPr>
          <p:nvPr>
            <p:ph idx="1"/>
          </p:nvPr>
        </p:nvSpPr>
        <p:spPr>
          <a:xfrm>
            <a:off x="838200" y="2191808"/>
            <a:ext cx="4936067" cy="3995928"/>
          </a:xfrm>
        </p:spPr>
        <p:txBody>
          <a:bodyPr>
            <a:normAutofit/>
          </a:bodyPr>
          <a:lstStyle/>
          <a:p>
            <a:r>
              <a:rPr lang="en-SG" sz="1900" dirty="0"/>
              <a:t>Search on the Internet and found some similar work</a:t>
            </a:r>
          </a:p>
          <a:p>
            <a:r>
              <a:rPr lang="en-US" sz="1900" dirty="0"/>
              <a:t>B</a:t>
            </a:r>
            <a:r>
              <a:rPr lang="en-SG" sz="1900" dirty="0" err="1"/>
              <a:t>ut</a:t>
            </a:r>
            <a:r>
              <a:rPr lang="en-SG" sz="1900" dirty="0"/>
              <a:t> none of them can be directly reused.</a:t>
            </a:r>
          </a:p>
          <a:p>
            <a:r>
              <a:rPr lang="en-SG" sz="1900" dirty="0"/>
              <a:t>Most famous work I have found on </a:t>
            </a:r>
            <a:r>
              <a:rPr lang="en-SG" sz="1900" dirty="0" err="1"/>
              <a:t>Github</a:t>
            </a:r>
            <a:r>
              <a:rPr lang="en-SG" sz="1900" dirty="0"/>
              <a:t> is shown on right side.</a:t>
            </a:r>
          </a:p>
          <a:p>
            <a:pPr marL="0" indent="0">
              <a:buNone/>
            </a:pPr>
            <a:endParaRPr lang="en-SG" sz="1900" dirty="0"/>
          </a:p>
          <a:p>
            <a:pPr marL="0" indent="0">
              <a:buNone/>
            </a:pPr>
            <a:endParaRPr lang="en-SG" sz="1900" dirty="0"/>
          </a:p>
          <a:p>
            <a:pPr marL="0" indent="0">
              <a:buNone/>
            </a:pPr>
            <a:endParaRPr lang="en-SG" sz="1900" dirty="0"/>
          </a:p>
          <a:p>
            <a:pPr marL="0" indent="0">
              <a:buNone/>
            </a:pPr>
            <a:endParaRPr lang="en-SG" sz="1900" dirty="0"/>
          </a:p>
          <a:p>
            <a:pPr marL="0" indent="0">
              <a:buNone/>
            </a:pPr>
            <a:r>
              <a:rPr lang="en-SG" sz="1900" dirty="0"/>
              <a:t>	</a:t>
            </a:r>
          </a:p>
        </p:txBody>
      </p:sp>
      <p:sp>
        <p:nvSpPr>
          <p:cNvPr id="6" name="Rectangle 5">
            <a:extLst>
              <a:ext uri="{FF2B5EF4-FFF2-40B4-BE49-F238E27FC236}">
                <a16:creationId xmlns:a16="http://schemas.microsoft.com/office/drawing/2014/main" id="{DDEADA7C-31BD-440D-83DB-04DF103C9A19}"/>
              </a:ext>
            </a:extLst>
          </p:cNvPr>
          <p:cNvSpPr/>
          <p:nvPr/>
        </p:nvSpPr>
        <p:spPr>
          <a:xfrm>
            <a:off x="6470550" y="4608780"/>
            <a:ext cx="4619919" cy="369332"/>
          </a:xfrm>
          <a:prstGeom prst="rect">
            <a:avLst/>
          </a:prstGeom>
        </p:spPr>
        <p:txBody>
          <a:bodyPr wrap="none">
            <a:spAutoFit/>
          </a:bodyPr>
          <a:lstStyle/>
          <a:p>
            <a:r>
              <a:rPr lang="en-SG" dirty="0"/>
              <a:t>https://github.com/liuziwei7/fashion-detection</a:t>
            </a:r>
          </a:p>
        </p:txBody>
      </p:sp>
    </p:spTree>
    <p:extLst>
      <p:ext uri="{BB962C8B-B14F-4D97-AF65-F5344CB8AC3E}">
        <p14:creationId xmlns:p14="http://schemas.microsoft.com/office/powerpoint/2010/main" val="8419626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p:txBody>
          <a:bodyPr/>
          <a:lstStyle/>
          <a:p>
            <a:r>
              <a:rPr lang="en-US" dirty="0"/>
              <a:t>Data Set</a:t>
            </a:r>
            <a:endParaRPr lang="en-SG" dirty="0"/>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p:txBody>
          <a:bodyPr/>
          <a:lstStyle/>
          <a:p>
            <a:r>
              <a:rPr lang="en-US" dirty="0"/>
              <a:t>Given Data Set</a:t>
            </a:r>
          </a:p>
          <a:p>
            <a:r>
              <a:rPr lang="en-US" dirty="0"/>
              <a:t>Deep Fashion (Sense Time &amp; CUHK)</a:t>
            </a:r>
          </a:p>
          <a:p>
            <a:pPr lvl="1"/>
            <a:r>
              <a:rPr lang="en-US" dirty="0"/>
              <a:t>Best fit</a:t>
            </a:r>
          </a:p>
          <a:p>
            <a:pPr lvl="1"/>
            <a:r>
              <a:rPr lang="en-US" dirty="0"/>
              <a:t>Create for object detection</a:t>
            </a:r>
          </a:p>
          <a:p>
            <a:pPr lvl="1"/>
            <a:r>
              <a:rPr lang="en-US" sz="1200" dirty="0"/>
              <a:t>http://mmlab.ie.cuhk.edu.hk/projects/DeepFashion.html</a:t>
            </a:r>
            <a:endParaRPr lang="en-US" dirty="0"/>
          </a:p>
          <a:p>
            <a:r>
              <a:rPr lang="en-US" dirty="0"/>
              <a:t>Color Fashion </a:t>
            </a:r>
          </a:p>
          <a:p>
            <a:pPr lvl="1"/>
            <a:r>
              <a:rPr lang="en-US" dirty="0"/>
              <a:t>Support</a:t>
            </a:r>
          </a:p>
          <a:p>
            <a:pPr lvl="1"/>
            <a:r>
              <a:rPr lang="en-US" dirty="0"/>
              <a:t>Create for image segmentation</a:t>
            </a:r>
          </a:p>
          <a:p>
            <a:pPr lvl="1"/>
            <a:r>
              <a:rPr lang="en-US" sz="1200" dirty="0"/>
              <a:t>https://sites.google.com/site/fashionparsing/dataset</a:t>
            </a:r>
          </a:p>
          <a:p>
            <a:endParaRPr lang="en-SG" dirty="0"/>
          </a:p>
        </p:txBody>
      </p:sp>
    </p:spTree>
    <p:extLst>
      <p:ext uri="{BB962C8B-B14F-4D97-AF65-F5344CB8AC3E}">
        <p14:creationId xmlns:p14="http://schemas.microsoft.com/office/powerpoint/2010/main" val="136822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mmlab.ie.cuhk.edu.hk/projects/DeepFashion/attributes.jpg">
            <a:extLst>
              <a:ext uri="{FF2B5EF4-FFF2-40B4-BE49-F238E27FC236}">
                <a16:creationId xmlns:a16="http://schemas.microsoft.com/office/drawing/2014/main" id="{D2F34C0C-6543-4709-9FD9-3C738E685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60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70">
            <a:extLst>
              <a:ext uri="{FF2B5EF4-FFF2-40B4-BE49-F238E27FC236}">
                <a16:creationId xmlns:a16="http://schemas.microsoft.com/office/drawing/2014/main" id="{57DB0ECD-BBE2-4E9C-9F65-4687DC1BA9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46144"/>
            <a:ext cx="10883900" cy="272007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a:xfrm>
            <a:off x="832104" y="3118212"/>
            <a:ext cx="9832583" cy="1716712"/>
          </a:xfrm>
        </p:spPr>
        <p:txBody>
          <a:bodyPr vert="horz" lIns="91440" tIns="45720" rIns="91440" bIns="45720" rtlCol="0" anchor="b">
            <a:normAutofit/>
          </a:bodyPr>
          <a:lstStyle/>
          <a:p>
            <a:r>
              <a:rPr lang="en-US" sz="6000" dirty="0"/>
              <a:t>Data Set – Deep Fashion</a:t>
            </a:r>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a:xfrm>
            <a:off x="832104" y="4862356"/>
            <a:ext cx="9832583" cy="476973"/>
          </a:xfrm>
        </p:spPr>
        <p:txBody>
          <a:bodyPr vert="horz" lIns="91440" tIns="45720" rIns="91440" bIns="45720" rtlCol="0">
            <a:normAutofit/>
          </a:bodyPr>
          <a:lstStyle/>
          <a:p>
            <a:pPr marL="0" indent="0">
              <a:buNone/>
            </a:pPr>
            <a:r>
              <a:rPr lang="en-US" altLang="zh-CN" sz="2200"/>
              <a:t>Provided 200,000+ images with labels of more than 5000+ categories of clothes</a:t>
            </a:r>
            <a:endParaRPr lang="en-US" sz="2200"/>
          </a:p>
        </p:txBody>
      </p:sp>
    </p:spTree>
    <p:extLst>
      <p:ext uri="{BB962C8B-B14F-4D97-AF65-F5344CB8AC3E}">
        <p14:creationId xmlns:p14="http://schemas.microsoft.com/office/powerpoint/2010/main" val="317166773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p:txBody>
          <a:bodyPr/>
          <a:lstStyle/>
          <a:p>
            <a:r>
              <a:rPr lang="en-US" dirty="0"/>
              <a:t>Data Set – Deep Fashion</a:t>
            </a:r>
            <a:endParaRPr lang="en-SG" dirty="0"/>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a:xfrm>
            <a:off x="838200" y="1825625"/>
            <a:ext cx="10657114" cy="4351338"/>
          </a:xfrm>
        </p:spPr>
        <p:txBody>
          <a:bodyPr/>
          <a:lstStyle/>
          <a:p>
            <a:r>
              <a:rPr lang="en-US" dirty="0"/>
              <a:t>5000+ detailed categories. (crazy…)</a:t>
            </a:r>
          </a:p>
          <a:p>
            <a:r>
              <a:rPr lang="en-US" dirty="0"/>
              <a:t>Remove adjective and group them into big categories. (38 categories)</a:t>
            </a:r>
          </a:p>
          <a:p>
            <a:r>
              <a:rPr lang="en-US" dirty="0"/>
              <a:t>Remove categories which has images less than 1000. (22 categories)</a:t>
            </a:r>
          </a:p>
          <a:p>
            <a:r>
              <a:rPr lang="en-US" dirty="0"/>
              <a:t>Carefully select by common sense and do further grouping by looking at the dataset. (13 categories)</a:t>
            </a:r>
          </a:p>
          <a:p>
            <a:r>
              <a:rPr lang="en-US" dirty="0"/>
              <a:t>Because there is only one label in each image, this may cause problem</a:t>
            </a:r>
          </a:p>
          <a:p>
            <a:r>
              <a:rPr lang="en-US" dirty="0"/>
              <a:t>Select about 500 images which only contains target label for each category.</a:t>
            </a:r>
          </a:p>
          <a:p>
            <a:pPr marL="0" indent="0">
              <a:buNone/>
            </a:pPr>
            <a:endParaRPr lang="en-SG" dirty="0"/>
          </a:p>
        </p:txBody>
      </p:sp>
    </p:spTree>
    <p:extLst>
      <p:ext uri="{BB962C8B-B14F-4D97-AF65-F5344CB8AC3E}">
        <p14:creationId xmlns:p14="http://schemas.microsoft.com/office/powerpoint/2010/main" val="407122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Top Corners Rounded 70">
            <a:extLst>
              <a:ext uri="{FF2B5EF4-FFF2-40B4-BE49-F238E27FC236}">
                <a16:creationId xmlns:a16="http://schemas.microsoft.com/office/drawing/2014/main" id="{76E6212F-EB21-4328-8386-832840CB43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Top Corners Rounded 72">
            <a:extLst>
              <a:ext uri="{FF2B5EF4-FFF2-40B4-BE49-F238E27FC236}">
                <a16:creationId xmlns:a16="http://schemas.microsoft.com/office/drawing/2014/main" id="{9E74304E-CF2D-41E1-92CF-7FC508311B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4717401F-8127-4697-8085-3D6C69B5D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mage result for icon female">
            <a:extLst>
              <a:ext uri="{FF2B5EF4-FFF2-40B4-BE49-F238E27FC236}">
                <a16:creationId xmlns:a16="http://schemas.microsoft.com/office/drawing/2014/main" id="{8F0104FD-0A11-4A3D-A267-38021929D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048" y="440622"/>
            <a:ext cx="2883220" cy="5766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a:xfrm>
            <a:off x="332315" y="1122363"/>
            <a:ext cx="3971220" cy="3249386"/>
          </a:xfrm>
        </p:spPr>
        <p:txBody>
          <a:bodyPr vert="horz" lIns="91440" tIns="45720" rIns="91440" bIns="45720" rtlCol="0" anchor="ctr">
            <a:normAutofit/>
          </a:bodyPr>
          <a:lstStyle/>
          <a:p>
            <a:r>
              <a:rPr lang="en-US" sz="5400" kern="1200" dirty="0">
                <a:solidFill>
                  <a:schemeClr val="bg1"/>
                </a:solidFill>
                <a:latin typeface="+mj-lt"/>
                <a:ea typeface="+mj-ea"/>
                <a:cs typeface="+mj-cs"/>
              </a:rPr>
              <a:t>Data Set – </a:t>
            </a:r>
            <a:r>
              <a:rPr lang="en-US" altLang="zh-CN" sz="5400" kern="1200" dirty="0">
                <a:solidFill>
                  <a:schemeClr val="bg1"/>
                </a:solidFill>
                <a:latin typeface="+mj-lt"/>
                <a:ea typeface="+mj-ea"/>
                <a:cs typeface="+mj-cs"/>
              </a:rPr>
              <a:t>Category</a:t>
            </a:r>
            <a:endParaRPr lang="en-US" sz="5400" kern="1200" dirty="0">
              <a:solidFill>
                <a:schemeClr val="bg1"/>
              </a:solidFill>
              <a:latin typeface="+mj-lt"/>
              <a:ea typeface="+mj-ea"/>
              <a:cs typeface="+mj-cs"/>
            </a:endParaRPr>
          </a:p>
        </p:txBody>
      </p:sp>
      <p:sp>
        <p:nvSpPr>
          <p:cNvPr id="10" name="Content Placeholder 2">
            <a:extLst>
              <a:ext uri="{FF2B5EF4-FFF2-40B4-BE49-F238E27FC236}">
                <a16:creationId xmlns:a16="http://schemas.microsoft.com/office/drawing/2014/main" id="{CB22DDAB-B147-4063-A297-581CD9FCF1FF}"/>
              </a:ext>
            </a:extLst>
          </p:cNvPr>
          <p:cNvSpPr>
            <a:spLocks noGrp="1"/>
          </p:cNvSpPr>
          <p:nvPr>
            <p:ph idx="1"/>
          </p:nvPr>
        </p:nvSpPr>
        <p:spPr>
          <a:xfrm>
            <a:off x="332314" y="4714874"/>
            <a:ext cx="3971221" cy="1240803"/>
          </a:xfrm>
        </p:spPr>
        <p:txBody>
          <a:bodyPr vert="horz" lIns="91440" tIns="45720" rIns="91440" bIns="45720" rtlCol="0">
            <a:normAutofit/>
          </a:bodyPr>
          <a:lstStyle/>
          <a:p>
            <a:pPr marL="0" indent="0">
              <a:buNone/>
            </a:pPr>
            <a:r>
              <a:rPr lang="en-SG" altLang="zh-CN" sz="2400" kern="1200" dirty="0">
                <a:solidFill>
                  <a:schemeClr val="bg1"/>
                </a:solidFill>
                <a:latin typeface="+mn-lt"/>
                <a:ea typeface="+mn-ea"/>
                <a:cs typeface="+mn-cs"/>
              </a:rPr>
              <a:t>13 categories in total</a:t>
            </a:r>
          </a:p>
        </p:txBody>
      </p:sp>
      <p:sp>
        <p:nvSpPr>
          <p:cNvPr id="6" name="TextBox 5">
            <a:extLst>
              <a:ext uri="{FF2B5EF4-FFF2-40B4-BE49-F238E27FC236}">
                <a16:creationId xmlns:a16="http://schemas.microsoft.com/office/drawing/2014/main" id="{5DDC8FAF-17E5-410E-9598-31587E732B6E}"/>
              </a:ext>
            </a:extLst>
          </p:cNvPr>
          <p:cNvSpPr txBox="1"/>
          <p:nvPr/>
        </p:nvSpPr>
        <p:spPr>
          <a:xfrm>
            <a:off x="9682870" y="652973"/>
            <a:ext cx="514372"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Hat</a:t>
            </a:r>
          </a:p>
        </p:txBody>
      </p:sp>
      <p:sp>
        <p:nvSpPr>
          <p:cNvPr id="12" name="TextBox 11">
            <a:extLst>
              <a:ext uri="{FF2B5EF4-FFF2-40B4-BE49-F238E27FC236}">
                <a16:creationId xmlns:a16="http://schemas.microsoft.com/office/drawing/2014/main" id="{69120A9A-FAD6-40B5-BDD3-4A1E517CA4C0}"/>
              </a:ext>
            </a:extLst>
          </p:cNvPr>
          <p:cNvSpPr txBox="1"/>
          <p:nvPr/>
        </p:nvSpPr>
        <p:spPr>
          <a:xfrm>
            <a:off x="8793572" y="2189212"/>
            <a:ext cx="233788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Vest &amp; blouse &amp; T-shirt</a:t>
            </a:r>
          </a:p>
        </p:txBody>
      </p:sp>
      <p:sp>
        <p:nvSpPr>
          <p:cNvPr id="13" name="TextBox 12">
            <a:extLst>
              <a:ext uri="{FF2B5EF4-FFF2-40B4-BE49-F238E27FC236}">
                <a16:creationId xmlns:a16="http://schemas.microsoft.com/office/drawing/2014/main" id="{790C3199-C6C8-4BB1-A5E5-0909C17C81C3}"/>
              </a:ext>
            </a:extLst>
          </p:cNvPr>
          <p:cNvSpPr txBox="1"/>
          <p:nvPr/>
        </p:nvSpPr>
        <p:spPr>
          <a:xfrm>
            <a:off x="8786053" y="4458285"/>
            <a:ext cx="233788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Skirt &amp; shorts &amp; pants</a:t>
            </a:r>
          </a:p>
        </p:txBody>
      </p:sp>
      <p:sp>
        <p:nvSpPr>
          <p:cNvPr id="14" name="TextBox 13">
            <a:extLst>
              <a:ext uri="{FF2B5EF4-FFF2-40B4-BE49-F238E27FC236}">
                <a16:creationId xmlns:a16="http://schemas.microsoft.com/office/drawing/2014/main" id="{9507990F-4E57-44BE-B3EC-AF5DEB88D943}"/>
              </a:ext>
            </a:extLst>
          </p:cNvPr>
          <p:cNvSpPr txBox="1"/>
          <p:nvPr/>
        </p:nvSpPr>
        <p:spPr>
          <a:xfrm>
            <a:off x="9203221" y="5929043"/>
            <a:ext cx="1537600"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Shoes &amp; Boots</a:t>
            </a:r>
          </a:p>
        </p:txBody>
      </p:sp>
      <p:sp>
        <p:nvSpPr>
          <p:cNvPr id="15" name="TextBox 14">
            <a:extLst>
              <a:ext uri="{FF2B5EF4-FFF2-40B4-BE49-F238E27FC236}">
                <a16:creationId xmlns:a16="http://schemas.microsoft.com/office/drawing/2014/main" id="{BDEBC66D-A4A8-417B-86FE-776889D28334}"/>
              </a:ext>
            </a:extLst>
          </p:cNvPr>
          <p:cNvSpPr txBox="1"/>
          <p:nvPr/>
        </p:nvSpPr>
        <p:spPr>
          <a:xfrm>
            <a:off x="9631189" y="2927005"/>
            <a:ext cx="699422"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Dress</a:t>
            </a:r>
          </a:p>
        </p:txBody>
      </p:sp>
      <p:sp>
        <p:nvSpPr>
          <p:cNvPr id="16" name="TextBox 15">
            <a:extLst>
              <a:ext uri="{FF2B5EF4-FFF2-40B4-BE49-F238E27FC236}">
                <a16:creationId xmlns:a16="http://schemas.microsoft.com/office/drawing/2014/main" id="{4B716C39-759D-4267-9344-2F4A04C50E3B}"/>
              </a:ext>
            </a:extLst>
          </p:cNvPr>
          <p:cNvSpPr txBox="1"/>
          <p:nvPr/>
        </p:nvSpPr>
        <p:spPr>
          <a:xfrm>
            <a:off x="9623719" y="1372050"/>
            <a:ext cx="647613"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Scarf</a:t>
            </a:r>
          </a:p>
        </p:txBody>
      </p:sp>
      <p:sp>
        <p:nvSpPr>
          <p:cNvPr id="17" name="TextBox 16">
            <a:extLst>
              <a:ext uri="{FF2B5EF4-FFF2-40B4-BE49-F238E27FC236}">
                <a16:creationId xmlns:a16="http://schemas.microsoft.com/office/drawing/2014/main" id="{172E0B4A-FD7B-4311-BE7D-11C754AC6601}"/>
              </a:ext>
            </a:extLst>
          </p:cNvPr>
          <p:cNvSpPr txBox="1"/>
          <p:nvPr/>
        </p:nvSpPr>
        <p:spPr>
          <a:xfrm>
            <a:off x="9715614" y="3688393"/>
            <a:ext cx="529312"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Bag</a:t>
            </a:r>
          </a:p>
        </p:txBody>
      </p:sp>
      <p:sp>
        <p:nvSpPr>
          <p:cNvPr id="18" name="TextBox 17">
            <a:extLst>
              <a:ext uri="{FF2B5EF4-FFF2-40B4-BE49-F238E27FC236}">
                <a16:creationId xmlns:a16="http://schemas.microsoft.com/office/drawing/2014/main" id="{F29D4013-37FD-494E-B187-46A8BF0EF203}"/>
              </a:ext>
            </a:extLst>
          </p:cNvPr>
          <p:cNvSpPr txBox="1"/>
          <p:nvPr/>
        </p:nvSpPr>
        <p:spPr>
          <a:xfrm>
            <a:off x="9495892" y="5196836"/>
            <a:ext cx="898003"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Socking</a:t>
            </a:r>
          </a:p>
        </p:txBody>
      </p:sp>
    </p:spTree>
    <p:extLst>
      <p:ext uri="{BB962C8B-B14F-4D97-AF65-F5344CB8AC3E}">
        <p14:creationId xmlns:p14="http://schemas.microsoft.com/office/powerpoint/2010/main" val="421773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76E6212F-EB21-4328-8386-832840CB43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10">
            <a:extLst>
              <a:ext uri="{FF2B5EF4-FFF2-40B4-BE49-F238E27FC236}">
                <a16:creationId xmlns:a16="http://schemas.microsoft.com/office/drawing/2014/main" id="{9E74304E-CF2D-41E1-92CF-7FC508311B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4717401F-8127-4697-8085-3D6C69B5D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1F1C13-54A8-4663-87E0-8466BDF5192B}"/>
              </a:ext>
            </a:extLst>
          </p:cNvPr>
          <p:cNvPicPr>
            <a:picLocks noChangeAspect="1"/>
          </p:cNvPicPr>
          <p:nvPr/>
        </p:nvPicPr>
        <p:blipFill>
          <a:blip r:embed="rId3"/>
          <a:stretch>
            <a:fillRect/>
          </a:stretch>
        </p:blipFill>
        <p:spPr>
          <a:xfrm>
            <a:off x="5374589" y="467256"/>
            <a:ext cx="6200472" cy="5766440"/>
          </a:xfrm>
          <a:prstGeom prst="rect">
            <a:avLst/>
          </a:prstGeom>
        </p:spPr>
      </p:pic>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a:xfrm>
            <a:off x="332315" y="1122363"/>
            <a:ext cx="3971220" cy="3249386"/>
          </a:xfrm>
        </p:spPr>
        <p:txBody>
          <a:bodyPr vert="horz" lIns="91440" tIns="45720" rIns="91440" bIns="45720" rtlCol="0" anchor="ctr">
            <a:normAutofit/>
          </a:bodyPr>
          <a:lstStyle/>
          <a:p>
            <a:r>
              <a:rPr lang="en-US" sz="5400" kern="1200" dirty="0">
                <a:solidFill>
                  <a:schemeClr val="bg1"/>
                </a:solidFill>
                <a:latin typeface="+mj-lt"/>
                <a:ea typeface="+mj-ea"/>
                <a:cs typeface="+mj-cs"/>
              </a:rPr>
              <a:t>Data Set – Color Fashion</a:t>
            </a:r>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a:xfrm>
            <a:off x="332314" y="4714874"/>
            <a:ext cx="3971221" cy="1240803"/>
          </a:xfrm>
        </p:spPr>
        <p:txBody>
          <a:bodyPr vert="horz" lIns="91440" tIns="45720" rIns="91440" bIns="45720" rtlCol="0">
            <a:normAutofit/>
          </a:bodyPr>
          <a:lstStyle/>
          <a:p>
            <a:pPr marL="0" indent="0">
              <a:buNone/>
            </a:pPr>
            <a:r>
              <a:rPr lang="en-SG" altLang="zh-CN" sz="2400" kern="1200" dirty="0">
                <a:solidFill>
                  <a:schemeClr val="bg1"/>
                </a:solidFill>
                <a:latin typeface="+mn-lt"/>
                <a:ea typeface="+mn-ea"/>
                <a:cs typeface="+mn-cs"/>
              </a:rPr>
              <a:t>About 3000 images of models</a:t>
            </a:r>
            <a:endParaRPr lang="en-US" sz="2400" kern="1200" dirty="0">
              <a:solidFill>
                <a:schemeClr val="bg1"/>
              </a:solidFill>
              <a:latin typeface="+mn-lt"/>
              <a:ea typeface="+mn-ea"/>
              <a:cs typeface="+mn-cs"/>
            </a:endParaRPr>
          </a:p>
        </p:txBody>
      </p:sp>
    </p:spTree>
    <p:extLst>
      <p:ext uri="{BB962C8B-B14F-4D97-AF65-F5344CB8AC3E}">
        <p14:creationId xmlns:p14="http://schemas.microsoft.com/office/powerpoint/2010/main" val="2397974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B089B-6503-4759-A0AC-21C1AA5208A4}"/>
              </a:ext>
            </a:extLst>
          </p:cNvPr>
          <p:cNvPicPr>
            <a:picLocks noChangeAspect="1"/>
          </p:cNvPicPr>
          <p:nvPr/>
        </p:nvPicPr>
        <p:blipFill rotWithShape="1">
          <a:blip r:embed="rId2"/>
          <a:srcRect r="-2" b="1256"/>
          <a:stretch/>
        </p:blipFill>
        <p:spPr>
          <a:xfrm>
            <a:off x="7552944" y="10"/>
            <a:ext cx="4636008" cy="6857990"/>
          </a:xfrm>
          <a:prstGeom prst="rect">
            <a:avLst/>
          </a:prstGeom>
        </p:spPr>
      </p:pic>
      <p:sp>
        <p:nvSpPr>
          <p:cNvPr id="2" name="Title 1">
            <a:extLst>
              <a:ext uri="{FF2B5EF4-FFF2-40B4-BE49-F238E27FC236}">
                <a16:creationId xmlns:a16="http://schemas.microsoft.com/office/drawing/2014/main" id="{6D1BF055-AA01-4A04-B50C-939043CBD9D6}"/>
              </a:ext>
            </a:extLst>
          </p:cNvPr>
          <p:cNvSpPr>
            <a:spLocks noGrp="1"/>
          </p:cNvSpPr>
          <p:nvPr>
            <p:ph type="title"/>
          </p:nvPr>
        </p:nvSpPr>
        <p:spPr>
          <a:xfrm>
            <a:off x="633446" y="640082"/>
            <a:ext cx="6274590" cy="886878"/>
          </a:xfrm>
          <a:noFill/>
        </p:spPr>
        <p:txBody>
          <a:bodyPr vert="horz" lIns="91440" tIns="45720" rIns="91440" bIns="45720" rtlCol="0" anchor="b">
            <a:normAutofit/>
          </a:bodyPr>
          <a:lstStyle/>
          <a:p>
            <a:r>
              <a:rPr lang="en-US" sz="4800" dirty="0"/>
              <a:t>Data Set – Color Fashion</a:t>
            </a:r>
          </a:p>
        </p:txBody>
      </p:sp>
      <p:sp>
        <p:nvSpPr>
          <p:cNvPr id="3" name="Content Placeholder 2">
            <a:extLst>
              <a:ext uri="{FF2B5EF4-FFF2-40B4-BE49-F238E27FC236}">
                <a16:creationId xmlns:a16="http://schemas.microsoft.com/office/drawing/2014/main" id="{30BEF12D-BEBF-454E-9C82-671737972D76}"/>
              </a:ext>
            </a:extLst>
          </p:cNvPr>
          <p:cNvSpPr>
            <a:spLocks noGrp="1"/>
          </p:cNvSpPr>
          <p:nvPr>
            <p:ph idx="1"/>
          </p:nvPr>
        </p:nvSpPr>
        <p:spPr>
          <a:xfrm>
            <a:off x="633446" y="2079864"/>
            <a:ext cx="6274590" cy="3903686"/>
          </a:xfrm>
          <a:noFill/>
        </p:spPr>
        <p:txBody>
          <a:bodyPr vert="horz" lIns="91440" tIns="45720" rIns="91440" bIns="45720" rtlCol="0">
            <a:normAutofit/>
          </a:bodyPr>
          <a:lstStyle/>
          <a:p>
            <a:r>
              <a:rPr lang="en-US" sz="2400" dirty="0"/>
              <a:t>Label every image with LabelMe</a:t>
            </a:r>
          </a:p>
          <a:p>
            <a:r>
              <a:rPr lang="en-US" sz="2400" dirty="0"/>
              <a:t>Every image will generate a xml file correspondingly.</a:t>
            </a:r>
          </a:p>
          <a:p>
            <a:r>
              <a:rPr lang="en-US" sz="2400" dirty="0"/>
              <a:t>Images in this dataset is more complicated than Deep Fashion. </a:t>
            </a:r>
          </a:p>
          <a:p>
            <a:pPr marL="0" indent="0">
              <a:buNone/>
            </a:pPr>
            <a:r>
              <a:rPr lang="en-US" sz="2400" dirty="0"/>
              <a:t> </a:t>
            </a:r>
          </a:p>
        </p:txBody>
      </p:sp>
    </p:spTree>
    <p:extLst>
      <p:ext uri="{BB962C8B-B14F-4D97-AF65-F5344CB8AC3E}">
        <p14:creationId xmlns:p14="http://schemas.microsoft.com/office/powerpoint/2010/main" val="306900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TotalTime>
  <Words>977</Words>
  <Application>Microsoft Office PowerPoint</Application>
  <PresentationFormat>Widescreen</PresentationFormat>
  <Paragraphs>188</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等线</vt:lpstr>
      <vt:lpstr>等线 Light</vt:lpstr>
      <vt:lpstr>Arial</vt:lpstr>
      <vt:lpstr>Calibri</vt:lpstr>
      <vt:lpstr>Calibri Light</vt:lpstr>
      <vt:lpstr>Office Theme</vt:lpstr>
      <vt:lpstr>Fashion Detection</vt:lpstr>
      <vt:lpstr>Outline</vt:lpstr>
      <vt:lpstr>Before I get started</vt:lpstr>
      <vt:lpstr>Data Set</vt:lpstr>
      <vt:lpstr>Data Set – Deep Fashion</vt:lpstr>
      <vt:lpstr>Data Set – Deep Fashion</vt:lpstr>
      <vt:lpstr>Data Set – Category</vt:lpstr>
      <vt:lpstr>Data Set – Color Fashion</vt:lpstr>
      <vt:lpstr>Data Set – Color Fashion</vt:lpstr>
      <vt:lpstr>Data Set – Over ALL</vt:lpstr>
      <vt:lpstr>Method – How to detect</vt:lpstr>
      <vt:lpstr>Method – How does YOLO detect</vt:lpstr>
      <vt:lpstr>Method – Train a YOLO</vt:lpstr>
      <vt:lpstr>Method – Train a YOLO</vt:lpstr>
      <vt:lpstr>Results – Detection Demo</vt:lpstr>
      <vt:lpstr>Results – Successful Detection</vt:lpstr>
      <vt:lpstr>Results – Failed Detection</vt:lpstr>
      <vt:lpstr>Results – Evaluation</vt:lpstr>
      <vt:lpstr>Results – Evaluation (speed) </vt:lpstr>
      <vt:lpstr>Obstacle and how to deal with it</vt:lpstr>
      <vt:lpstr>Too much categories (not only existing in my case)</vt:lpstr>
      <vt:lpstr>Overlapping and Occlusion (not only existing in my case)</vt:lpstr>
      <vt:lpstr>Most of training item are too large</vt:lpstr>
      <vt:lpstr>Different platforms, frameworks and implementations (only existing in my case)</vt:lpstr>
      <vt:lpstr>Evaluate bias and variance (only existing in my case)</vt:lpstr>
      <vt:lpstr>Dealing with detection results (not only existing in my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Ming</dc:creator>
  <cp:lastModifiedBy>Liu Ming</cp:lastModifiedBy>
  <cp:revision>29</cp:revision>
  <dcterms:created xsi:type="dcterms:W3CDTF">2018-03-20T11:06:40Z</dcterms:created>
  <dcterms:modified xsi:type="dcterms:W3CDTF">2018-03-21T07:30:49Z</dcterms:modified>
</cp:coreProperties>
</file>